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171">
          <p15:clr>
            <a:srgbClr val="747775"/>
          </p15:clr>
        </p15:guide>
        <p15:guide id="2" pos="826">
          <p15:clr>
            <a:srgbClr val="747775"/>
          </p15:clr>
        </p15:guide>
        <p15:guide id="3" pos="2730">
          <p15:clr>
            <a:srgbClr val="747775"/>
          </p15:clr>
        </p15:guide>
        <p15:guide id="4" orient="horz" pos="113">
          <p15:clr>
            <a:srgbClr val="747775"/>
          </p15:clr>
        </p15:guide>
      </p15:sldGuideLst>
    </p:ext>
    <p:ext uri="GoogleSlidesCustomDataVersion2">
      <go:slidesCustomData xmlns:go="http://customooxmlschemas.google.com/" r:id="rId37" roundtripDataSignature="AMtx7mhcKzvWl8l74IWovrm1FCBNOW/c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71" orient="horz"/>
        <p:guide pos="826"/>
        <p:guide pos="2730"/>
        <p:guide pos="11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MontserratMedium-italic.fntdata"/><Relationship Id="rId10" Type="http://schemas.openxmlformats.org/officeDocument/2006/relationships/slide" Target="slides/slide5.xml"/><Relationship Id="rId32" Type="http://schemas.openxmlformats.org/officeDocument/2006/relationships/font" Target="fonts/MontserratMedium-bold.fntdata"/><Relationship Id="rId13" Type="http://schemas.openxmlformats.org/officeDocument/2006/relationships/slide" Target="slides/slide8.xml"/><Relationship Id="rId35" Type="http://schemas.openxmlformats.org/officeDocument/2006/relationships/font" Target="fonts/MontserratExtraBold-bold.fntdata"/><Relationship Id="rId12" Type="http://schemas.openxmlformats.org/officeDocument/2006/relationships/slide" Target="slides/slide7.xml"/><Relationship Id="rId34" Type="http://schemas.openxmlformats.org/officeDocument/2006/relationships/font" Target="fonts/MontserratMedium-boldItalic.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ontserrat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Buenas tardes profesores vamos a empezar a presentar nuestro proyecto final de </a:t>
            </a:r>
            <a:r>
              <a:rPr lang="es-CL"/>
              <a:t>capstone</a:t>
            </a:r>
            <a:r>
              <a:rPr lang="es-CL"/>
              <a:t> llamado Electric VR</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6563656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 metodología de trabajo que usamos es la scrum, estas ocupan 3 semana cada sprint</a:t>
            </a:r>
            <a:endParaRPr/>
          </a:p>
        </p:txBody>
      </p:sp>
      <p:sp>
        <p:nvSpPr>
          <p:cNvPr id="161" name="Google Shape;161;g3165636568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103219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103219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 Su propósito principal es facilitar la gestión proactiva de los riesgos, ayudando a minimizar su impacto y probabilidad de ocurrencia.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103219507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1032195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10321950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1032195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los requerimientos funcionales poseen un </a:t>
            </a:r>
            <a:r>
              <a:rPr lang="es-CL"/>
              <a:t>enfoque</a:t>
            </a:r>
            <a:r>
              <a:rPr lang="es-CL"/>
              <a:t> orientados en detallar todas las necesidades y especificaciones relacionadas con un proyecto, todos los involucrados (desarrolladores, clientes, usuarios y demás stakeholders) tengan una comprensión clara de qué se espera lograr.</a:t>
            </a:r>
            <a:endParaRPr/>
          </a:p>
          <a:p>
            <a:pPr indent="0" lvl="0" marL="0" rtl="0" algn="l">
              <a:spcBef>
                <a:spcPts val="0"/>
              </a:spcBef>
              <a:spcAft>
                <a:spcPts val="0"/>
              </a:spcAft>
              <a:buNone/>
            </a:pPr>
            <a:r>
              <a:t/>
            </a:r>
            <a:endParaRPr/>
          </a:p>
          <a:p>
            <a:pPr indent="0" lvl="0" marL="0" rtl="0" algn="l">
              <a:spcBef>
                <a:spcPts val="0"/>
              </a:spcBef>
              <a:spcAft>
                <a:spcPts val="0"/>
              </a:spcAft>
              <a:buNone/>
            </a:pPr>
            <a:r>
              <a:rPr lang="es-CL"/>
              <a:t>los requerimientos no funcionales fueron hecho enfocados por la norma iso 25010 de calidad de software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d60dd451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d60dd45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meta quest 3S es el modelo </a:t>
            </a:r>
            <a:r>
              <a:rPr lang="es-CL"/>
              <a:t>más</a:t>
            </a:r>
            <a:r>
              <a:rPr lang="es-CL"/>
              <a:t> </a:t>
            </a:r>
            <a:r>
              <a:rPr lang="es-CL"/>
              <a:t>económico</a:t>
            </a:r>
            <a:r>
              <a:rPr lang="es-CL"/>
              <a:t> que ofrece meta.</a:t>
            </a:r>
            <a:endParaRPr/>
          </a:p>
          <a:p>
            <a:pPr indent="0" lvl="0" marL="0" rtl="0" algn="l">
              <a:spcBef>
                <a:spcPts val="0"/>
              </a:spcBef>
              <a:spcAft>
                <a:spcPts val="0"/>
              </a:spcAft>
              <a:buNone/>
            </a:pPr>
            <a:r>
              <a:rPr lang="es-CL"/>
              <a:t>la empresa </a:t>
            </a:r>
            <a:r>
              <a:rPr lang="es-CL"/>
              <a:t>debería</a:t>
            </a:r>
            <a:r>
              <a:rPr lang="es-CL"/>
              <a:t> comprar 1 visor para las 10 sucursales de chilquinta</a:t>
            </a:r>
            <a:endParaRPr/>
          </a:p>
          <a:p>
            <a:pPr indent="0" lvl="0" marL="0" rtl="0" algn="l">
              <a:spcBef>
                <a:spcPts val="0"/>
              </a:spcBef>
              <a:spcAft>
                <a:spcPts val="0"/>
              </a:spcAft>
              <a:buNone/>
            </a:pPr>
            <a:r>
              <a:rPr lang="es-CL"/>
              <a:t>precio de producto aproximado en base a un producto similar por joy simulation que trata sobre una </a:t>
            </a:r>
            <a:r>
              <a:rPr lang="es-CL"/>
              <a:t>capacitación</a:t>
            </a:r>
            <a:r>
              <a:rPr lang="es-CL"/>
              <a:t> de control de extintores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Las tecnologias que utilizamos son Unity como motor grafico, se usa principalmente para crear videojuegos, nuestro caso entra en la categoria de Serious Games que es una categoria que busca crear una dinamica con un proposito mas alla de la diversion, en Unity se utiliza el lenguaje de programacion C#, tambien utilizamos Blender para la creacion y </a:t>
            </a:r>
            <a:r>
              <a:rPr lang="es-CL"/>
              <a:t>modificacion</a:t>
            </a:r>
            <a:r>
              <a:rPr lang="es-CL"/>
              <a:t> de modelos en 3D, es un software de codigo abierto que es muy utilizado dentro del mercado, Meta con su framework para Unity que ofrece una mejor </a:t>
            </a:r>
            <a:r>
              <a:rPr lang="es-CL"/>
              <a:t>integración</a:t>
            </a:r>
            <a:r>
              <a:rPr lang="es-CL"/>
              <a:t> del producto con los visores de la marca Meta, Gitea como software de control de versiones, se utilizo gitea en un servidor autoalojado debido al gran espacio que utiliza el proyecto,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Uno de los obstaculos que nos encontramos dentro del proyecto fue que no se obtuvo un financiamiento por lo que se trabajo con herramientas y assets gratuitos, un asset es un elemento que se utiliza dentro de un juego, en este caso al ser gratuitos disminuyo su calidad, la desigualdad en el nivel de experiencia en cada herramienta, pondre un caso que nos paso, al yo estar desarrollando el software en un momento necesite modificar un modelo, y mientras no se podia modificar ese modelo no podia avanzar correctamente en el desarrollo, esa necesidad de modificacion surgio innesperadamente al igual que varias mas que ocurrieron, resolvimos esto mejorando la comunicacion como equipo, y hablando de comunicacion tuvimos problemas con la empresa Chilquinta, a principio de semestre pudimos obtener los requerimientos que necesitabamos para empezar a desarrollar, pero luego del segundo semestre perdimos el contacto debido a un problema interno de la empresa.</a:t>
            </a:r>
            <a:endParaRPr/>
          </a:p>
        </p:txBody>
      </p:sp>
      <p:sp>
        <p:nvSpPr>
          <p:cNvPr id="226" name="Google Shape;2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d60dd451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Esto es lo que se ve apenas entra a la experiencia, consiste en 3 niveles, segun los requerimientos que obtuvimos y un analisis que se realizo en equipo concluimos que lo mejor era dividir la experiencia en 3 niveles, el nivel 1 consiste en que el usuario puede realizar el proceso de corte de luz sin ningun problema, el nivel 2 es mas complejo ya que el cliente es mas conflictivo y no dejara al usuario entrar a la propiedad.</a:t>
            </a:r>
            <a:endParaRPr/>
          </a:p>
        </p:txBody>
      </p:sp>
      <p:sp>
        <p:nvSpPr>
          <p:cNvPr id="234" name="Google Shape;234;g31d60dd451f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d60dd451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d60dd451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Nuestro equipo se conforma </a:t>
            </a:r>
            <a:r>
              <a:rPr lang="es-CL"/>
              <a:t>de 3 integrantes</a:t>
            </a:r>
            <a:r>
              <a:rPr lang="es-CL"/>
              <a:t>, </a:t>
            </a:r>
            <a:r>
              <a:rPr lang="es-CL">
                <a:solidFill>
                  <a:schemeClr val="dk1"/>
                </a:solidFill>
              </a:rPr>
              <a:t>mi compañero Luis Lagos su tarea principal fue la Documentación y Apoyo en el desarrollo, Jorge Ñancupil el cual su rol principal es el Desarrollo de la lógica del entorno virtual, y yo</a:t>
            </a:r>
            <a:r>
              <a:rPr lang="es-CL"/>
              <a:t> Matias Ruiz, mi rol principal fue el diseño del entorno y QA,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A pesar que desarrollamos un producto orientado hacia una empresa, al principio </a:t>
            </a:r>
            <a:r>
              <a:rPr lang="es-CL"/>
              <a:t>trabajamos</a:t>
            </a:r>
            <a:r>
              <a:rPr lang="es-CL"/>
              <a:t> en conjunto pudiendo ir al centro de </a:t>
            </a:r>
            <a:r>
              <a:rPr lang="es-CL"/>
              <a:t>capacitación</a:t>
            </a:r>
            <a:r>
              <a:rPr lang="es-CL"/>
              <a:t>, sin embargo durante el segundo semestre surgieron problemas que afectaron nuestra </a:t>
            </a:r>
            <a:r>
              <a:rPr lang="es-CL"/>
              <a:t>comunicación</a:t>
            </a:r>
            <a:r>
              <a:rPr lang="es-CL"/>
              <a:t> con la empresa, a pesar de todo eso seguimos con el proyecto y todo el programa se hizo </a:t>
            </a:r>
            <a:r>
              <a:rPr lang="es-CL"/>
              <a:t>según los requerimientos que obtuvimos en ese tiempo de la empresa</a:t>
            </a:r>
            <a:endParaRPr/>
          </a:p>
        </p:txBody>
      </p:sp>
      <p:sp>
        <p:nvSpPr>
          <p:cNvPr id="257" name="Google Shape;25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988cb0b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1988cb0b3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bba348e7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bba348e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Chilquinta es una empresa chilena que distribuye </a:t>
            </a:r>
            <a:r>
              <a:rPr lang="es-CL"/>
              <a:t>energía</a:t>
            </a:r>
            <a:r>
              <a:rPr lang="es-CL"/>
              <a:t> a hogares, empresas e industrias, posee una red de sucursales alrededor de la </a:t>
            </a:r>
            <a:r>
              <a:rPr lang="es-CL"/>
              <a:t>Región</a:t>
            </a:r>
            <a:r>
              <a:rPr lang="es-CL"/>
              <a:t> de </a:t>
            </a:r>
            <a:r>
              <a:rPr lang="es-CL"/>
              <a:t>Valparaíso, posee 10 sucursales y solo un Centro de Capacitacion.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bba348e77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bba348e7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150">
                <a:solidFill>
                  <a:srgbClr val="575756"/>
                </a:solidFill>
                <a:highlight>
                  <a:srgbClr val="FFFFFF"/>
                </a:highlight>
              </a:rPr>
              <a:t> Chilquinta cuenta con una sucursal de capacitación ubicada en Quilpue, de Valparaíso llamada CCTA Chilquinta, </a:t>
            </a:r>
            <a:endParaRPr sz="1150">
              <a:solidFill>
                <a:srgbClr val="575756"/>
              </a:solidFill>
              <a:highlight>
                <a:srgbClr val="FFFFFF"/>
              </a:highlight>
            </a:endParaRPr>
          </a:p>
          <a:p>
            <a:pPr indent="0" lvl="0" marL="0" rtl="0" algn="l">
              <a:spcBef>
                <a:spcPts val="0"/>
              </a:spcBef>
              <a:spcAft>
                <a:spcPts val="0"/>
              </a:spcAft>
              <a:buNone/>
            </a:pPr>
            <a:r>
              <a:rPr lang="es-CL" sz="1150">
                <a:solidFill>
                  <a:srgbClr val="575756"/>
                </a:solidFill>
                <a:highlight>
                  <a:srgbClr val="FFFFFF"/>
                </a:highlight>
              </a:rPr>
              <a:t>este espacio formativo contienen varios procesos de trabajos, uno de ellos es el de “corte y reposición de la caja”; este proceso trata de hacer un corte a la caja de energía  a los domicilios que tienen pagos atrasados, </a:t>
            </a:r>
            <a:r>
              <a:rPr lang="es-CL" sz="1150">
                <a:solidFill>
                  <a:srgbClr val="575756"/>
                </a:solidFill>
                <a:highlight>
                  <a:srgbClr val="FFFFFF"/>
                </a:highlight>
              </a:rPr>
              <a:t>revisando</a:t>
            </a:r>
            <a:r>
              <a:rPr lang="es-CL" sz="1150">
                <a:solidFill>
                  <a:srgbClr val="575756"/>
                </a:solidFill>
                <a:highlight>
                  <a:srgbClr val="FFFFFF"/>
                </a:highlight>
              </a:rPr>
              <a:t> el número de la casa, notificando al cliente y </a:t>
            </a:r>
            <a:r>
              <a:rPr lang="es-CL" sz="1150">
                <a:solidFill>
                  <a:srgbClr val="575756"/>
                </a:solidFill>
                <a:highlight>
                  <a:srgbClr val="FFFFFF"/>
                </a:highlight>
              </a:rPr>
              <a:t>realizar</a:t>
            </a:r>
            <a:r>
              <a:rPr lang="es-CL" sz="1150">
                <a:solidFill>
                  <a:srgbClr val="575756"/>
                </a:solidFill>
                <a:highlight>
                  <a:srgbClr val="FFFFFF"/>
                </a:highlight>
              </a:rPr>
              <a:t> el corte con las herramientas adecuadas; además de como tratar al cliente.</a:t>
            </a:r>
            <a:endParaRPr sz="1150">
              <a:solidFill>
                <a:srgbClr val="575756"/>
              </a:solidFill>
              <a:highlight>
                <a:srgbClr val="FFFFFF"/>
              </a:highlight>
            </a:endParaRPr>
          </a:p>
          <a:p>
            <a:pPr indent="0" lvl="0" marL="0" rtl="0" algn="l">
              <a:spcBef>
                <a:spcPts val="0"/>
              </a:spcBef>
              <a:spcAft>
                <a:spcPts val="0"/>
              </a:spcAft>
              <a:buNone/>
            </a:pPr>
            <a:r>
              <a:t/>
            </a:r>
            <a:endParaRPr sz="1150">
              <a:solidFill>
                <a:srgbClr val="575756"/>
              </a:solidFill>
              <a:highlight>
                <a:srgbClr val="FFFFFF"/>
              </a:highlight>
            </a:endParaRPr>
          </a:p>
          <a:p>
            <a:pPr indent="0" lvl="0" marL="0" rtl="0" algn="l">
              <a:spcBef>
                <a:spcPts val="0"/>
              </a:spcBef>
              <a:spcAft>
                <a:spcPts val="0"/>
              </a:spcAft>
              <a:buNone/>
            </a:pPr>
            <a:r>
              <a:t/>
            </a:r>
            <a:endParaRPr sz="1150">
              <a:solidFill>
                <a:srgbClr val="575756"/>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La empresa Chilquinta enfrenta el desafío de centralizar sus procesos de capacitación, ya que actualmente cuenta con una única sucursal ubicada en Quilpué. Esto, además, implica asumir el riesgo potencial de que puedan ocurrir accidentes durante las actividades de formación.</a:t>
            </a:r>
            <a:endParaRPr>
              <a:solidFill>
                <a:schemeClr val="dk1"/>
              </a:solidFill>
              <a:latin typeface="Calibri"/>
              <a:ea typeface="Calibri"/>
              <a:cs typeface="Calibri"/>
              <a:sym typeface="Calibri"/>
            </a:endParaRPr>
          </a:p>
          <a:p>
            <a:pPr indent="0" lvl="0" marL="457200" rtl="0" algn="just">
              <a:spcBef>
                <a:spcPts val="0"/>
              </a:spcBef>
              <a:spcAft>
                <a:spcPts val="0"/>
              </a:spcAft>
              <a:buNone/>
            </a:pPr>
            <a:r>
              <a:t/>
            </a:r>
            <a:endParaRPr>
              <a:solidFill>
                <a:schemeClr val="dk1"/>
              </a:solidFill>
              <a:latin typeface="Calibri"/>
              <a:ea typeface="Calibri"/>
              <a:cs typeface="Calibri"/>
              <a:sym typeface="Calibri"/>
            </a:endParaRPr>
          </a:p>
          <a:p>
            <a:pPr indent="-298450" lvl="0" marL="457200" rtl="0" algn="just">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Desarrollar un entorno de realidad virtual que simule el proceso de corte y reposición de la caja, eliminando la necesidad de trasladar personal a la única sede de capacitación. Este enfoque busca modernizar el proceso, reducir el riesgo de accidentes y ofrecer una experiencia de formación más atractiva para los usuarios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 propuesta de solucion del problema seria el objetivo general del proyecto, mientras que los objetivos especificos</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Recordar mencionar que si queremos que se vuelva la capacitación oficial para Chilquinta, necesitamos mencionar que ellos tendrán que adquirir los dispositivos necesarios, ( Cual va a ser el alcance de nuestro proyecto? Nos enfocaremos en poder brindar una herramienta de capacitacion a los trabajadores de Chilquinta, incorporaremos medidas de seguridad para evitar los peligros que existen dentro de una capacitacion normal y ademas se optimizaran los recursos evitando gastos del traslado, gestion del personal y preparacion del centro de capacitacion.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afe9848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solidFill>
                  <a:schemeClr val="dk1"/>
                </a:solidFill>
                <a:latin typeface="Calibri"/>
                <a:ea typeface="Calibri"/>
                <a:cs typeface="Calibri"/>
                <a:sym typeface="Calibri"/>
              </a:rPr>
              <a:t>Cuáles serán las limitaciones? Nos enfocaremos específicamente en el proceso técnico de corte y reposición</a:t>
            </a:r>
            <a:endParaRPr>
              <a:solidFill>
                <a:schemeClr val="dk1"/>
              </a:solidFill>
              <a:latin typeface="Calibri"/>
              <a:ea typeface="Calibri"/>
              <a:cs typeface="Calibri"/>
              <a:sym typeface="Calibri"/>
            </a:endParaRPr>
          </a:p>
        </p:txBody>
      </p:sp>
      <p:sp>
        <p:nvSpPr>
          <p:cNvPr id="145" name="Google Shape;145;g31afe98483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Metodología Scrum: </a:t>
            </a:r>
            <a:r>
              <a:rPr lang="es-CL" sz="1000">
                <a:solidFill>
                  <a:schemeClr val="dk1"/>
                </a:solidFill>
              </a:rPr>
              <a:t>La metodología que usamos para el trabajo es la “scrum” esta se centra en la entrega incremental de productos, fomentando la colaboración, la flexibilidad y la mejora continua.</a:t>
            </a:r>
            <a:endParaRPr sz="10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s-CL">
                <a:solidFill>
                  <a:schemeClr val="dk1"/>
                </a:solidFill>
                <a:latin typeface="Calibri"/>
                <a:ea typeface="Calibri"/>
                <a:cs typeface="Calibri"/>
                <a:sym typeface="Calibri"/>
              </a:rPr>
              <a:t>6 sprints</a:t>
            </a:r>
            <a:endParaRPr>
              <a:solidFill>
                <a:schemeClr val="dk1"/>
              </a:solidFill>
              <a:latin typeface="Calibri"/>
              <a:ea typeface="Calibri"/>
              <a:cs typeface="Calibri"/>
              <a:sym typeface="Calibri"/>
            </a:endParaRPr>
          </a:p>
          <a:p>
            <a:pPr indent="-298450" lvl="0" marL="457200" rtl="0" algn="l">
              <a:lnSpc>
                <a:spcPct val="90000"/>
              </a:lnSpc>
              <a:spcBef>
                <a:spcPts val="30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Scrum Master: </a:t>
            </a:r>
            <a:r>
              <a:rPr lang="es-CL">
                <a:solidFill>
                  <a:schemeClr val="dk1"/>
                </a:solidFill>
                <a:latin typeface="Calibri"/>
                <a:ea typeface="Calibri"/>
                <a:cs typeface="Calibri"/>
                <a:sym typeface="Calibri"/>
              </a:rPr>
              <a:t>Resolución de conflictos.</a:t>
            </a:r>
            <a:endParaRPr>
              <a:solidFill>
                <a:schemeClr val="dk1"/>
              </a:solidFill>
              <a:latin typeface="Calibri"/>
              <a:ea typeface="Calibri"/>
              <a:cs typeface="Calibri"/>
              <a:sym typeface="Calibri"/>
            </a:endParaRPr>
          </a:p>
          <a:p>
            <a:pPr indent="0" lvl="0" marL="457200" rtl="0" algn="l">
              <a:lnSpc>
                <a:spcPct val="90000"/>
              </a:lnSpc>
              <a:spcBef>
                <a:spcPts val="300"/>
              </a:spcBef>
              <a:spcAft>
                <a:spcPts val="0"/>
              </a:spcAft>
              <a:buNone/>
            </a:pPr>
            <a:r>
              <a:rPr lang="es-CL">
                <a:solidFill>
                  <a:schemeClr val="dk1"/>
                </a:solidFill>
                <a:latin typeface="Calibri"/>
                <a:ea typeface="Calibri"/>
                <a:cs typeface="Calibri"/>
                <a:sym typeface="Calibri"/>
              </a:rPr>
              <a:t>Liderazgo y coaching.</a:t>
            </a:r>
            <a:endParaRPr>
              <a:solidFill>
                <a:schemeClr val="dk1"/>
              </a:solidFill>
              <a:latin typeface="Calibri"/>
              <a:ea typeface="Calibri"/>
              <a:cs typeface="Calibri"/>
              <a:sym typeface="Calibri"/>
            </a:endParaRPr>
          </a:p>
          <a:p>
            <a:pPr indent="0" lvl="0" marL="457200" rtl="0" algn="l">
              <a:lnSpc>
                <a:spcPct val="90000"/>
              </a:lnSpc>
              <a:spcBef>
                <a:spcPts val="300"/>
              </a:spcBef>
              <a:spcAft>
                <a:spcPts val="0"/>
              </a:spcAft>
              <a:buNone/>
            </a:pPr>
            <a:r>
              <a:rPr lang="es-CL">
                <a:solidFill>
                  <a:schemeClr val="dk1"/>
                </a:solidFill>
                <a:latin typeface="Calibri"/>
                <a:ea typeface="Calibri"/>
                <a:cs typeface="Calibri"/>
                <a:sym typeface="Calibri"/>
              </a:rPr>
              <a:t>Conocimiento profundo de Scrum.</a:t>
            </a:r>
            <a:endParaRPr>
              <a:solidFill>
                <a:schemeClr val="dk1"/>
              </a:solidFill>
              <a:latin typeface="Calibri"/>
              <a:ea typeface="Calibri"/>
              <a:cs typeface="Calibri"/>
              <a:sym typeface="Calibri"/>
            </a:endParaRPr>
          </a:p>
          <a:p>
            <a:pPr indent="-298450" lvl="0" marL="457200" rtl="0" algn="l">
              <a:lnSpc>
                <a:spcPct val="90000"/>
              </a:lnSpc>
              <a:spcBef>
                <a:spcPts val="30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Equipo de desarrollo: </a:t>
            </a:r>
            <a:r>
              <a:rPr lang="es-CL">
                <a:solidFill>
                  <a:schemeClr val="dk1"/>
                </a:solidFill>
                <a:latin typeface="Calibri"/>
                <a:ea typeface="Calibri"/>
                <a:cs typeface="Calibri"/>
                <a:sym typeface="Calibri"/>
              </a:rPr>
              <a:t>Encargado de implementar las funcionalidades.</a:t>
            </a:r>
            <a:endParaRPr>
              <a:solidFill>
                <a:schemeClr val="dk1"/>
              </a:solidFill>
              <a:latin typeface="Calibri"/>
              <a:ea typeface="Calibri"/>
              <a:cs typeface="Calibri"/>
              <a:sym typeface="Calibri"/>
            </a:endParaRPr>
          </a:p>
          <a:p>
            <a:pPr indent="-298450" lvl="0" marL="457200" rtl="0" algn="l">
              <a:lnSpc>
                <a:spcPct val="90000"/>
              </a:lnSpc>
              <a:spcBef>
                <a:spcPts val="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Product Owner:</a:t>
            </a:r>
            <a:r>
              <a:rPr lang="es-CL">
                <a:solidFill>
                  <a:schemeClr val="dk1"/>
                </a:solidFill>
                <a:latin typeface="Calibri"/>
                <a:ea typeface="Calibri"/>
                <a:cs typeface="Calibri"/>
                <a:sym typeface="Calibri"/>
              </a:rPr>
              <a:t> Define y prioriza los requisitos del producto a través del Product Backlog.</a:t>
            </a:r>
            <a:endParaRPr>
              <a:solidFill>
                <a:schemeClr val="dk1"/>
              </a:solidFill>
              <a:latin typeface="Calibri"/>
              <a:ea typeface="Calibri"/>
              <a:cs typeface="Calibri"/>
              <a:sym typeface="Calibri"/>
            </a:endParaRPr>
          </a:p>
          <a:p>
            <a:pPr indent="-298450" lvl="0" marL="457200" rtl="0" algn="l">
              <a:lnSpc>
                <a:spcPct val="90000"/>
              </a:lnSpc>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Actúa como el enlace entre el cliente y el equipo de desarrollo, asegurando que el equipo trabaje en lo más importante primero.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52" name="Google Shape;1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ontserrat Medium"/>
              <a:buNone/>
              <a:defRPr sz="6000">
                <a:latin typeface="Montserrat Medium"/>
                <a:ea typeface="Montserrat Medium"/>
                <a:cs typeface="Montserrat Medium"/>
                <a:sym typeface="Montserrat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XQusw6OZL6AGVqJjtFS9IfLmkEm0XzR3/view" TargetMode="Externa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1" y="4652767"/>
            <a:ext cx="12192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L" sz="2400" u="none" cap="none" strike="noStrike">
                <a:solidFill>
                  <a:schemeClr val="lt1"/>
                </a:solidFill>
                <a:latin typeface="Montserrat"/>
                <a:ea typeface="Montserrat"/>
                <a:cs typeface="Montserrat"/>
                <a:sym typeface="Montserrat"/>
              </a:rPr>
              <a:t>PRESENTACIÓN FINAL CAPSTONE</a:t>
            </a:r>
            <a:endParaRPr b="1" i="0" sz="2400" u="none" cap="none" strike="noStrike">
              <a:solidFill>
                <a:schemeClr val="lt1"/>
              </a:solidFill>
              <a:latin typeface="Montserrat"/>
              <a:ea typeface="Montserrat"/>
              <a:cs typeface="Montserrat"/>
              <a:sym typeface="Montserrat"/>
            </a:endParaRPr>
          </a:p>
        </p:txBody>
      </p:sp>
      <p:pic>
        <p:nvPicPr>
          <p:cNvPr id="85" name="Google Shape;85;p1"/>
          <p:cNvPicPr preferRelativeResize="0"/>
          <p:nvPr/>
        </p:nvPicPr>
        <p:blipFill>
          <a:blip r:embed="rId4">
            <a:alphaModFix/>
          </a:blip>
          <a:stretch>
            <a:fillRect/>
          </a:stretch>
        </p:blipFill>
        <p:spPr>
          <a:xfrm>
            <a:off x="3120150" y="1738600"/>
            <a:ext cx="5951698" cy="2368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656365689_0_20"/>
          <p:cNvSpPr txBox="1"/>
          <p:nvPr/>
        </p:nvSpPr>
        <p:spPr>
          <a:xfrm>
            <a:off x="1" y="670906"/>
            <a:ext cx="12192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sz="2000">
              <a:solidFill>
                <a:schemeClr val="accent6"/>
              </a:solidFill>
              <a:latin typeface="Montserrat ExtraBold"/>
              <a:ea typeface="Montserrat ExtraBold"/>
              <a:cs typeface="Montserrat ExtraBold"/>
              <a:sym typeface="Montserrat ExtraBold"/>
            </a:endParaRPr>
          </a:p>
        </p:txBody>
      </p:sp>
      <p:pic>
        <p:nvPicPr>
          <p:cNvPr id="164" name="Google Shape;164;g31656365689_0_20"/>
          <p:cNvPicPr preferRelativeResize="0"/>
          <p:nvPr/>
        </p:nvPicPr>
        <p:blipFill>
          <a:blip r:embed="rId3">
            <a:alphaModFix/>
          </a:blip>
          <a:stretch>
            <a:fillRect/>
          </a:stretch>
        </p:blipFill>
        <p:spPr>
          <a:xfrm>
            <a:off x="1569100" y="154200"/>
            <a:ext cx="8722326" cy="6549625"/>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2103219507_0_0"/>
          <p:cNvSpPr/>
          <p:nvPr/>
        </p:nvSpPr>
        <p:spPr>
          <a:xfrm>
            <a:off x="7192200" y="4002088"/>
            <a:ext cx="4490100" cy="2619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0" name="Google Shape;170;g32103219507_0_0"/>
          <p:cNvSpPr/>
          <p:nvPr/>
        </p:nvSpPr>
        <p:spPr>
          <a:xfrm>
            <a:off x="7192200" y="1223375"/>
            <a:ext cx="4490100" cy="2619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1" name="Google Shape;171;g32103219507_0_0"/>
          <p:cNvSpPr/>
          <p:nvPr/>
        </p:nvSpPr>
        <p:spPr>
          <a:xfrm>
            <a:off x="210000" y="2370625"/>
            <a:ext cx="6773400" cy="29352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2" name="Google Shape;172;g32103219507_0_0"/>
          <p:cNvSpPr txBox="1"/>
          <p:nvPr>
            <p:ph type="ctrTitle"/>
          </p:nvPr>
        </p:nvSpPr>
        <p:spPr>
          <a:xfrm>
            <a:off x="0" y="44637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MATRIZ DE RIESGO</a:t>
            </a:r>
            <a:endParaRPr sz="3600">
              <a:solidFill>
                <a:schemeClr val="lt1"/>
              </a:solidFill>
              <a:latin typeface="Montserrat ExtraBold"/>
              <a:ea typeface="Montserrat ExtraBold"/>
              <a:cs typeface="Montserrat ExtraBold"/>
              <a:sym typeface="Montserrat ExtraBold"/>
            </a:endParaRPr>
          </a:p>
        </p:txBody>
      </p:sp>
      <p:pic>
        <p:nvPicPr>
          <p:cNvPr id="173" name="Google Shape;173;g32103219507_0_0"/>
          <p:cNvPicPr preferRelativeResize="0"/>
          <p:nvPr/>
        </p:nvPicPr>
        <p:blipFill rotWithShape="1">
          <a:blip r:embed="rId3">
            <a:alphaModFix/>
          </a:blip>
          <a:srcRect b="50608" l="3437" r="3660" t="3467"/>
          <a:stretch/>
        </p:blipFill>
        <p:spPr>
          <a:xfrm>
            <a:off x="7371710" y="1387174"/>
            <a:ext cx="4131132" cy="2291778"/>
          </a:xfrm>
          <a:prstGeom prst="rect">
            <a:avLst/>
          </a:prstGeom>
          <a:noFill/>
          <a:ln>
            <a:noFill/>
          </a:ln>
        </p:spPr>
      </p:pic>
      <p:grpSp>
        <p:nvGrpSpPr>
          <p:cNvPr id="174" name="Google Shape;174;g32103219507_0_0"/>
          <p:cNvGrpSpPr/>
          <p:nvPr/>
        </p:nvGrpSpPr>
        <p:grpSpPr>
          <a:xfrm>
            <a:off x="340525" y="2510825"/>
            <a:ext cx="6521975" cy="2619375"/>
            <a:chOff x="382875" y="1615275"/>
            <a:chExt cx="6521975" cy="2619375"/>
          </a:xfrm>
        </p:grpSpPr>
        <p:pic>
          <p:nvPicPr>
            <p:cNvPr id="175" name="Google Shape;175;g32103219507_0_0"/>
            <p:cNvPicPr preferRelativeResize="0"/>
            <p:nvPr/>
          </p:nvPicPr>
          <p:blipFill rotWithShape="1">
            <a:blip r:embed="rId4">
              <a:alphaModFix/>
            </a:blip>
            <a:srcRect b="11324" l="50603" r="734" t="3139"/>
            <a:stretch/>
          </p:blipFill>
          <p:spPr>
            <a:xfrm>
              <a:off x="3637250" y="1615275"/>
              <a:ext cx="3267600" cy="2619375"/>
            </a:xfrm>
            <a:prstGeom prst="rect">
              <a:avLst/>
            </a:prstGeom>
            <a:noFill/>
            <a:ln>
              <a:noFill/>
            </a:ln>
          </p:spPr>
        </p:pic>
        <p:pic>
          <p:nvPicPr>
            <p:cNvPr id="176" name="Google Shape;176;g32103219507_0_0"/>
            <p:cNvPicPr preferRelativeResize="0"/>
            <p:nvPr/>
          </p:nvPicPr>
          <p:blipFill rotWithShape="1">
            <a:blip r:embed="rId4">
              <a:alphaModFix/>
            </a:blip>
            <a:srcRect b="11324" l="2136" r="738" t="60594"/>
            <a:stretch/>
          </p:blipFill>
          <p:spPr>
            <a:xfrm>
              <a:off x="382875" y="3374750"/>
              <a:ext cx="6521975" cy="859900"/>
            </a:xfrm>
            <a:prstGeom prst="rect">
              <a:avLst/>
            </a:prstGeom>
            <a:noFill/>
            <a:ln>
              <a:noFill/>
            </a:ln>
          </p:spPr>
        </p:pic>
      </p:grpSp>
      <p:pic>
        <p:nvPicPr>
          <p:cNvPr id="177" name="Google Shape;177;g32103219507_0_0"/>
          <p:cNvPicPr preferRelativeResize="0"/>
          <p:nvPr/>
        </p:nvPicPr>
        <p:blipFill rotWithShape="1">
          <a:blip r:embed="rId3">
            <a:alphaModFix/>
          </a:blip>
          <a:srcRect b="1062" l="3437" r="3660" t="54475"/>
          <a:stretch/>
        </p:blipFill>
        <p:spPr>
          <a:xfrm>
            <a:off x="7345488" y="4165862"/>
            <a:ext cx="4183563" cy="2291776"/>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2103219507_0_11"/>
          <p:cNvSpPr/>
          <p:nvPr/>
        </p:nvSpPr>
        <p:spPr>
          <a:xfrm>
            <a:off x="1108200" y="4017625"/>
            <a:ext cx="9975600" cy="24387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83" name="Google Shape;183;g32103219507_0_11"/>
          <p:cNvSpPr/>
          <p:nvPr/>
        </p:nvSpPr>
        <p:spPr>
          <a:xfrm>
            <a:off x="74825" y="1370075"/>
            <a:ext cx="7007400" cy="2358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84" name="Google Shape;184;g32103219507_0_11"/>
          <p:cNvSpPr txBox="1"/>
          <p:nvPr>
            <p:ph type="ctrTitle"/>
          </p:nvPr>
        </p:nvSpPr>
        <p:spPr>
          <a:xfrm>
            <a:off x="0" y="59307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MATRIZ DE RIESGO</a:t>
            </a:r>
            <a:endParaRPr sz="3600">
              <a:solidFill>
                <a:schemeClr val="lt1"/>
              </a:solidFill>
              <a:latin typeface="Montserrat ExtraBold"/>
              <a:ea typeface="Montserrat ExtraBold"/>
              <a:cs typeface="Montserrat ExtraBold"/>
              <a:sym typeface="Montserrat ExtraBold"/>
            </a:endParaRPr>
          </a:p>
        </p:txBody>
      </p:sp>
      <p:pic>
        <p:nvPicPr>
          <p:cNvPr id="185" name="Google Shape;185;g32103219507_0_11"/>
          <p:cNvPicPr preferRelativeResize="0"/>
          <p:nvPr/>
        </p:nvPicPr>
        <p:blipFill rotWithShape="1">
          <a:blip r:embed="rId3">
            <a:alphaModFix/>
          </a:blip>
          <a:srcRect b="4722" l="903" r="874" t="4450"/>
          <a:stretch/>
        </p:blipFill>
        <p:spPr>
          <a:xfrm>
            <a:off x="271600" y="1510250"/>
            <a:ext cx="6613849" cy="2077650"/>
          </a:xfrm>
          <a:prstGeom prst="rect">
            <a:avLst/>
          </a:prstGeom>
          <a:noFill/>
          <a:ln>
            <a:noFill/>
          </a:ln>
        </p:spPr>
      </p:pic>
      <p:pic>
        <p:nvPicPr>
          <p:cNvPr id="186" name="Google Shape;186;g32103219507_0_11"/>
          <p:cNvPicPr preferRelativeResize="0"/>
          <p:nvPr/>
        </p:nvPicPr>
        <p:blipFill rotWithShape="1">
          <a:blip r:embed="rId4">
            <a:alphaModFix/>
          </a:blip>
          <a:srcRect b="2623" l="828" r="522" t="4663"/>
          <a:stretch/>
        </p:blipFill>
        <p:spPr>
          <a:xfrm>
            <a:off x="1270875" y="4168525"/>
            <a:ext cx="9650249" cy="2136900"/>
          </a:xfrm>
          <a:prstGeom prst="rect">
            <a:avLst/>
          </a:prstGeom>
          <a:noFill/>
          <a:ln>
            <a:noFill/>
          </a:ln>
        </p:spPr>
      </p:pic>
      <p:sp>
        <p:nvSpPr>
          <p:cNvPr id="187" name="Google Shape;187;g32103219507_0_11"/>
          <p:cNvSpPr/>
          <p:nvPr/>
        </p:nvSpPr>
        <p:spPr>
          <a:xfrm>
            <a:off x="7251475" y="1370075"/>
            <a:ext cx="4770300" cy="2358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188" name="Google Shape;188;g32103219507_0_11"/>
          <p:cNvPicPr preferRelativeResize="0"/>
          <p:nvPr/>
        </p:nvPicPr>
        <p:blipFill rotWithShape="1">
          <a:blip r:embed="rId5">
            <a:alphaModFix/>
          </a:blip>
          <a:srcRect b="2184" l="953" r="747" t="4453"/>
          <a:stretch/>
        </p:blipFill>
        <p:spPr>
          <a:xfrm>
            <a:off x="7421050" y="1571825"/>
            <a:ext cx="4453275" cy="19545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2103219507_0_21"/>
          <p:cNvSpPr/>
          <p:nvPr/>
        </p:nvSpPr>
        <p:spPr>
          <a:xfrm>
            <a:off x="129225" y="4184575"/>
            <a:ext cx="11945100" cy="1777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94" name="Google Shape;194;g32103219507_0_21"/>
          <p:cNvSpPr/>
          <p:nvPr/>
        </p:nvSpPr>
        <p:spPr>
          <a:xfrm>
            <a:off x="7124475" y="1903775"/>
            <a:ext cx="4950000" cy="2025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95" name="Google Shape;195;g32103219507_0_21"/>
          <p:cNvSpPr/>
          <p:nvPr/>
        </p:nvSpPr>
        <p:spPr>
          <a:xfrm>
            <a:off x="129225" y="1903775"/>
            <a:ext cx="6755400" cy="2025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96" name="Google Shape;196;g32103219507_0_21"/>
          <p:cNvSpPr txBox="1"/>
          <p:nvPr>
            <p:ph type="ctrTitle"/>
          </p:nvPr>
        </p:nvSpPr>
        <p:spPr>
          <a:xfrm>
            <a:off x="5775" y="95592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PLANILLA DE REQUERIMIENTO</a:t>
            </a:r>
            <a:endParaRPr sz="3600">
              <a:solidFill>
                <a:schemeClr val="lt1"/>
              </a:solidFill>
              <a:latin typeface="Montserrat ExtraBold"/>
              <a:ea typeface="Montserrat ExtraBold"/>
              <a:cs typeface="Montserrat ExtraBold"/>
              <a:sym typeface="Montserrat ExtraBold"/>
            </a:endParaRPr>
          </a:p>
        </p:txBody>
      </p:sp>
      <p:pic>
        <p:nvPicPr>
          <p:cNvPr id="197" name="Google Shape;197;g32103219507_0_21"/>
          <p:cNvPicPr preferRelativeResize="0"/>
          <p:nvPr/>
        </p:nvPicPr>
        <p:blipFill rotWithShape="1">
          <a:blip r:embed="rId3">
            <a:alphaModFix/>
          </a:blip>
          <a:srcRect b="3888" l="1679" r="1233" t="3294"/>
          <a:stretch/>
        </p:blipFill>
        <p:spPr>
          <a:xfrm>
            <a:off x="7279763" y="2036438"/>
            <a:ext cx="4639425" cy="1777375"/>
          </a:xfrm>
          <a:prstGeom prst="rect">
            <a:avLst/>
          </a:prstGeom>
          <a:noFill/>
          <a:ln>
            <a:noFill/>
          </a:ln>
        </p:spPr>
      </p:pic>
      <p:pic>
        <p:nvPicPr>
          <p:cNvPr id="198" name="Google Shape;198;g32103219507_0_21"/>
          <p:cNvPicPr preferRelativeResize="0"/>
          <p:nvPr/>
        </p:nvPicPr>
        <p:blipFill rotWithShape="1">
          <a:blip r:embed="rId4">
            <a:alphaModFix/>
          </a:blip>
          <a:srcRect b="2552" l="525" r="386" t="3612"/>
          <a:stretch/>
        </p:blipFill>
        <p:spPr>
          <a:xfrm>
            <a:off x="286850" y="2122450"/>
            <a:ext cx="6440151" cy="1605350"/>
          </a:xfrm>
          <a:prstGeom prst="rect">
            <a:avLst/>
          </a:prstGeom>
          <a:noFill/>
          <a:ln>
            <a:noFill/>
          </a:ln>
        </p:spPr>
      </p:pic>
      <p:pic>
        <p:nvPicPr>
          <p:cNvPr id="199" name="Google Shape;199;g32103219507_0_21"/>
          <p:cNvPicPr preferRelativeResize="0"/>
          <p:nvPr/>
        </p:nvPicPr>
        <p:blipFill>
          <a:blip r:embed="rId5">
            <a:alphaModFix/>
          </a:blip>
          <a:stretch>
            <a:fillRect/>
          </a:stretch>
        </p:blipFill>
        <p:spPr>
          <a:xfrm>
            <a:off x="328775" y="4449575"/>
            <a:ext cx="11546001" cy="12475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1d60dd451f_0_12"/>
          <p:cNvSpPr txBox="1"/>
          <p:nvPr>
            <p:ph type="ctrTitle"/>
          </p:nvPr>
        </p:nvSpPr>
        <p:spPr>
          <a:xfrm>
            <a:off x="0" y="1082850"/>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COSTOS</a:t>
            </a:r>
            <a:endParaRPr sz="3600">
              <a:solidFill>
                <a:schemeClr val="lt1"/>
              </a:solidFill>
              <a:latin typeface="Montserrat ExtraBold"/>
              <a:ea typeface="Montserrat ExtraBold"/>
              <a:cs typeface="Montserrat ExtraBold"/>
              <a:sym typeface="Montserrat ExtraBold"/>
            </a:endParaRPr>
          </a:p>
        </p:txBody>
      </p:sp>
      <p:sp>
        <p:nvSpPr>
          <p:cNvPr id="205" name="Google Shape;205;g31d60dd451f_0_12"/>
          <p:cNvSpPr/>
          <p:nvPr/>
        </p:nvSpPr>
        <p:spPr>
          <a:xfrm>
            <a:off x="873138" y="4949300"/>
            <a:ext cx="32385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500">
                <a:solidFill>
                  <a:schemeClr val="lt1"/>
                </a:solidFill>
                <a:latin typeface="Montserrat"/>
                <a:ea typeface="Montserrat"/>
                <a:cs typeface="Montserrat"/>
                <a:sym typeface="Montserrat"/>
              </a:rPr>
              <a:t>Meta Quest 3S</a:t>
            </a:r>
            <a:endParaRPr sz="25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CL" sz="2500">
                <a:solidFill>
                  <a:schemeClr val="lt1"/>
                </a:solidFill>
                <a:latin typeface="Montserrat"/>
                <a:ea typeface="Montserrat"/>
                <a:cs typeface="Montserrat"/>
                <a:sym typeface="Montserrat"/>
              </a:rPr>
              <a:t>$300.000</a:t>
            </a:r>
            <a:endParaRPr b="1" sz="2500">
              <a:solidFill>
                <a:schemeClr val="lt1"/>
              </a:solidFill>
              <a:latin typeface="Montserrat"/>
              <a:ea typeface="Montserrat"/>
              <a:cs typeface="Montserrat"/>
              <a:sym typeface="Montserrat"/>
            </a:endParaRPr>
          </a:p>
        </p:txBody>
      </p:sp>
      <p:pic>
        <p:nvPicPr>
          <p:cNvPr descr="Meta Quest 3S" id="206" name="Google Shape;206;g31d60dd451f_0_12"/>
          <p:cNvPicPr preferRelativeResize="0"/>
          <p:nvPr/>
        </p:nvPicPr>
        <p:blipFill rotWithShape="1">
          <a:blip r:embed="rId3">
            <a:alphaModFix/>
          </a:blip>
          <a:srcRect b="0" l="15452" r="17568" t="0"/>
          <a:stretch/>
        </p:blipFill>
        <p:spPr>
          <a:xfrm>
            <a:off x="873138" y="2064495"/>
            <a:ext cx="3238500" cy="2719880"/>
          </a:xfrm>
          <a:prstGeom prst="rect">
            <a:avLst/>
          </a:prstGeom>
          <a:noFill/>
          <a:ln>
            <a:noFill/>
          </a:ln>
        </p:spPr>
      </p:pic>
      <p:sp>
        <p:nvSpPr>
          <p:cNvPr id="207" name="Google Shape;207;g31d60dd451f_0_12"/>
          <p:cNvSpPr/>
          <p:nvPr/>
        </p:nvSpPr>
        <p:spPr>
          <a:xfrm>
            <a:off x="4700838" y="2688700"/>
            <a:ext cx="65898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1 visor por 10 sucursales de Chilquinta</a:t>
            </a:r>
            <a:endParaRPr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s-CL" sz="2500">
                <a:solidFill>
                  <a:schemeClr val="lt1"/>
                </a:solidFill>
                <a:latin typeface="Montserrat"/>
                <a:ea typeface="Montserrat"/>
                <a:cs typeface="Montserrat"/>
                <a:sym typeface="Montserrat"/>
              </a:rPr>
              <a:t>$3.000.000</a:t>
            </a:r>
            <a:endParaRPr b="1" sz="2500">
              <a:solidFill>
                <a:schemeClr val="lt1"/>
              </a:solidFill>
              <a:latin typeface="Montserrat"/>
              <a:ea typeface="Montserrat"/>
              <a:cs typeface="Montserrat"/>
              <a:sym typeface="Montserrat"/>
            </a:endParaRPr>
          </a:p>
        </p:txBody>
      </p:sp>
      <p:sp>
        <p:nvSpPr>
          <p:cNvPr id="208" name="Google Shape;208;g31d60dd451f_0_12"/>
          <p:cNvSpPr/>
          <p:nvPr/>
        </p:nvSpPr>
        <p:spPr>
          <a:xfrm>
            <a:off x="4700838" y="4280450"/>
            <a:ext cx="65898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Precio aproximado del proyecto</a:t>
            </a:r>
            <a:endParaRPr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s-CL" sz="2500">
                <a:solidFill>
                  <a:schemeClr val="lt1"/>
                </a:solidFill>
                <a:latin typeface="Montserrat"/>
                <a:ea typeface="Montserrat"/>
                <a:cs typeface="Montserrat"/>
                <a:sym typeface="Montserrat"/>
              </a:rPr>
              <a:t>$200.000</a:t>
            </a:r>
            <a:endParaRPr b="1" sz="25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p:nvPr/>
        </p:nvSpPr>
        <p:spPr>
          <a:xfrm>
            <a:off x="6287338" y="2728013"/>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sp>
        <p:nvSpPr>
          <p:cNvPr id="214" name="Google Shape;214;p10"/>
          <p:cNvSpPr/>
          <p:nvPr/>
        </p:nvSpPr>
        <p:spPr>
          <a:xfrm>
            <a:off x="966675" y="4349048"/>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sp>
        <p:nvSpPr>
          <p:cNvPr id="215" name="Google Shape;215;p10"/>
          <p:cNvSpPr txBox="1"/>
          <p:nvPr/>
        </p:nvSpPr>
        <p:spPr>
          <a:xfrm>
            <a:off x="0" y="1433422"/>
            <a:ext cx="121920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4500">
                <a:solidFill>
                  <a:schemeClr val="lt1"/>
                </a:solidFill>
                <a:latin typeface="Montserrat ExtraBold"/>
                <a:ea typeface="Montserrat ExtraBold"/>
                <a:cs typeface="Montserrat ExtraBold"/>
                <a:sym typeface="Montserrat ExtraBold"/>
              </a:rPr>
              <a:t>TECNOLOGÍAS UTILIZADAS</a:t>
            </a:r>
            <a:endParaRPr sz="4500">
              <a:solidFill>
                <a:schemeClr val="lt1"/>
              </a:solidFill>
              <a:latin typeface="Montserrat ExtraBold"/>
              <a:ea typeface="Montserrat ExtraBold"/>
              <a:cs typeface="Montserrat ExtraBold"/>
              <a:sym typeface="Montserrat ExtraBold"/>
            </a:endParaRPr>
          </a:p>
        </p:txBody>
      </p:sp>
      <p:pic>
        <p:nvPicPr>
          <p:cNvPr id="216" name="Google Shape;216;p10"/>
          <p:cNvPicPr preferRelativeResize="0"/>
          <p:nvPr/>
        </p:nvPicPr>
        <p:blipFill rotWithShape="1">
          <a:blip r:embed="rId3">
            <a:alphaModFix/>
          </a:blip>
          <a:srcRect b="0" l="2393" r="6953" t="0"/>
          <a:stretch/>
        </p:blipFill>
        <p:spPr>
          <a:xfrm>
            <a:off x="6600696" y="2930704"/>
            <a:ext cx="2538887" cy="855812"/>
          </a:xfrm>
          <a:prstGeom prst="rect">
            <a:avLst/>
          </a:prstGeom>
          <a:noFill/>
          <a:ln>
            <a:noFill/>
          </a:ln>
        </p:spPr>
      </p:pic>
      <p:pic>
        <p:nvPicPr>
          <p:cNvPr id="217" name="Google Shape;217;p10"/>
          <p:cNvPicPr preferRelativeResize="0"/>
          <p:nvPr/>
        </p:nvPicPr>
        <p:blipFill>
          <a:blip r:embed="rId4">
            <a:alphaModFix/>
          </a:blip>
          <a:stretch>
            <a:fillRect/>
          </a:stretch>
        </p:blipFill>
        <p:spPr>
          <a:xfrm>
            <a:off x="1332361" y="4734488"/>
            <a:ext cx="2434207" cy="490295"/>
          </a:xfrm>
          <a:prstGeom prst="rect">
            <a:avLst/>
          </a:prstGeom>
          <a:noFill/>
          <a:ln>
            <a:noFill/>
          </a:ln>
        </p:spPr>
      </p:pic>
      <p:sp>
        <p:nvSpPr>
          <p:cNvPr id="218" name="Google Shape;218;p10"/>
          <p:cNvSpPr/>
          <p:nvPr/>
        </p:nvSpPr>
        <p:spPr>
          <a:xfrm>
            <a:off x="4513200" y="4349048"/>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sp>
        <p:nvSpPr>
          <p:cNvPr id="219" name="Google Shape;219;p10"/>
          <p:cNvSpPr/>
          <p:nvPr/>
        </p:nvSpPr>
        <p:spPr>
          <a:xfrm>
            <a:off x="8059725" y="4349036"/>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pic>
        <p:nvPicPr>
          <p:cNvPr id="220" name="Google Shape;220;p10"/>
          <p:cNvPicPr preferRelativeResize="0"/>
          <p:nvPr/>
        </p:nvPicPr>
        <p:blipFill rotWithShape="1">
          <a:blip r:embed="rId5">
            <a:alphaModFix/>
          </a:blip>
          <a:srcRect b="25124" l="0" r="0" t="23400"/>
          <a:stretch/>
        </p:blipFill>
        <p:spPr>
          <a:xfrm>
            <a:off x="4878888" y="4627250"/>
            <a:ext cx="2434227" cy="704837"/>
          </a:xfrm>
          <a:prstGeom prst="rect">
            <a:avLst/>
          </a:prstGeom>
          <a:noFill/>
          <a:ln>
            <a:noFill/>
          </a:ln>
        </p:spPr>
      </p:pic>
      <p:pic>
        <p:nvPicPr>
          <p:cNvPr id="221" name="Google Shape;221;p10"/>
          <p:cNvPicPr preferRelativeResize="0"/>
          <p:nvPr/>
        </p:nvPicPr>
        <p:blipFill>
          <a:blip r:embed="rId6">
            <a:alphaModFix/>
          </a:blip>
          <a:stretch>
            <a:fillRect/>
          </a:stretch>
        </p:blipFill>
        <p:spPr>
          <a:xfrm>
            <a:off x="8282238" y="4587100"/>
            <a:ext cx="2720565" cy="785100"/>
          </a:xfrm>
          <a:prstGeom prst="rect">
            <a:avLst/>
          </a:prstGeom>
          <a:noFill/>
          <a:ln>
            <a:noFill/>
          </a:ln>
        </p:spPr>
      </p:pic>
      <p:sp>
        <p:nvSpPr>
          <p:cNvPr id="222" name="Google Shape;222;p10"/>
          <p:cNvSpPr/>
          <p:nvPr/>
        </p:nvSpPr>
        <p:spPr>
          <a:xfrm>
            <a:off x="2739063" y="2705925"/>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pic>
        <p:nvPicPr>
          <p:cNvPr descr="Unity Logo White – SpeedTree" id="223" name="Google Shape;223;p10"/>
          <p:cNvPicPr preferRelativeResize="0"/>
          <p:nvPr/>
        </p:nvPicPr>
        <p:blipFill rotWithShape="1">
          <a:blip r:embed="rId7">
            <a:alphaModFix/>
          </a:blip>
          <a:srcRect b="13968" l="0" r="0" t="12900"/>
          <a:stretch/>
        </p:blipFill>
        <p:spPr>
          <a:xfrm>
            <a:off x="3187288" y="2869975"/>
            <a:ext cx="2269149" cy="933082"/>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txBox="1"/>
          <p:nvPr/>
        </p:nvSpPr>
        <p:spPr>
          <a:xfrm>
            <a:off x="1" y="1360773"/>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OBSTÁCULOS PRESENTADOS DURANTE EL DESARROLLO</a:t>
            </a:r>
            <a:endParaRPr sz="3600">
              <a:solidFill>
                <a:schemeClr val="lt1"/>
              </a:solidFill>
              <a:latin typeface="Montserrat ExtraBold"/>
              <a:ea typeface="Montserrat ExtraBold"/>
              <a:cs typeface="Montserrat ExtraBold"/>
              <a:sym typeface="Montserrat ExtraBold"/>
            </a:endParaRPr>
          </a:p>
        </p:txBody>
      </p:sp>
      <p:sp>
        <p:nvSpPr>
          <p:cNvPr id="229" name="Google Shape;229;p13"/>
          <p:cNvSpPr/>
          <p:nvPr/>
        </p:nvSpPr>
        <p:spPr>
          <a:xfrm>
            <a:off x="548975" y="282875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Proyecto sin financiamiento por la empresa, por lo que se trabajo con herramientas y assets gratuitos</a:t>
            </a:r>
            <a:endParaRPr sz="1800">
              <a:solidFill>
                <a:schemeClr val="lt1"/>
              </a:solidFill>
              <a:latin typeface="Montserrat Medium"/>
              <a:ea typeface="Montserrat Medium"/>
              <a:cs typeface="Montserrat Medium"/>
              <a:sym typeface="Montserrat Medium"/>
            </a:endParaRPr>
          </a:p>
        </p:txBody>
      </p:sp>
      <p:sp>
        <p:nvSpPr>
          <p:cNvPr id="230" name="Google Shape;230;p13"/>
          <p:cNvSpPr/>
          <p:nvPr/>
        </p:nvSpPr>
        <p:spPr>
          <a:xfrm>
            <a:off x="6253150" y="282875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Desigualdad en el nivel de experiencia con las herramientas y tecnologías utilizadas</a:t>
            </a:r>
            <a:endParaRPr sz="1800">
              <a:solidFill>
                <a:schemeClr val="lt1"/>
              </a:solidFill>
              <a:latin typeface="Montserrat Medium"/>
              <a:ea typeface="Montserrat Medium"/>
              <a:cs typeface="Montserrat Medium"/>
              <a:sym typeface="Montserrat Medium"/>
            </a:endParaRPr>
          </a:p>
        </p:txBody>
      </p:sp>
      <p:sp>
        <p:nvSpPr>
          <p:cNvPr id="231" name="Google Shape;231;p13"/>
          <p:cNvSpPr/>
          <p:nvPr/>
        </p:nvSpPr>
        <p:spPr>
          <a:xfrm>
            <a:off x="3446250" y="475620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Problemas de comunicación con la empresa</a:t>
            </a:r>
            <a:endParaRPr sz="1800">
              <a:solidFill>
                <a:schemeClr val="lt1"/>
              </a:solidFill>
              <a:latin typeface="Montserrat Medium"/>
              <a:ea typeface="Montserrat Medium"/>
              <a:cs typeface="Montserrat Medium"/>
              <a:sym typeface="Montserrat Medium"/>
            </a:endParaRPr>
          </a:p>
        </p:txBody>
      </p:sp>
    </p:spTree>
  </p:cSld>
  <p:clrMapOvr>
    <a:masterClrMapping/>
  </p:clrMapOvr>
  <mc:AlternateContent>
    <mc:Choice Requires="p14">
      <p:transition p14:dur="1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1d60dd451f_1_12"/>
          <p:cNvSpPr txBox="1"/>
          <p:nvPr/>
        </p:nvSpPr>
        <p:spPr>
          <a:xfrm>
            <a:off x="1" y="996817"/>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DEMOSTRACIÓN DEL RESULTADO</a:t>
            </a:r>
            <a:endParaRPr sz="3600">
              <a:solidFill>
                <a:schemeClr val="lt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PROYECTO</a:t>
            </a:r>
            <a:endParaRPr sz="3600">
              <a:solidFill>
                <a:schemeClr val="lt1"/>
              </a:solidFill>
              <a:latin typeface="Montserrat ExtraBold"/>
              <a:ea typeface="Montserrat ExtraBold"/>
              <a:cs typeface="Montserrat ExtraBold"/>
              <a:sym typeface="Montserrat ExtraBold"/>
            </a:endParaRPr>
          </a:p>
        </p:txBody>
      </p:sp>
      <p:pic>
        <p:nvPicPr>
          <p:cNvPr id="237" name="Google Shape;237;g31d60dd451f_1_12"/>
          <p:cNvPicPr preferRelativeResize="0"/>
          <p:nvPr/>
        </p:nvPicPr>
        <p:blipFill>
          <a:blip r:embed="rId3">
            <a:alphaModFix/>
          </a:blip>
          <a:stretch>
            <a:fillRect/>
          </a:stretch>
        </p:blipFill>
        <p:spPr>
          <a:xfrm>
            <a:off x="996950" y="2349849"/>
            <a:ext cx="4303050" cy="3882600"/>
          </a:xfrm>
          <a:prstGeom prst="rect">
            <a:avLst/>
          </a:prstGeom>
          <a:noFill/>
          <a:ln>
            <a:noFill/>
          </a:ln>
        </p:spPr>
      </p:pic>
      <p:pic>
        <p:nvPicPr>
          <p:cNvPr id="238" name="Google Shape;238;g31d60dd451f_1_12"/>
          <p:cNvPicPr preferRelativeResize="0"/>
          <p:nvPr/>
        </p:nvPicPr>
        <p:blipFill>
          <a:blip r:embed="rId4">
            <a:alphaModFix/>
          </a:blip>
          <a:stretch>
            <a:fillRect/>
          </a:stretch>
        </p:blipFill>
        <p:spPr>
          <a:xfrm>
            <a:off x="6687900" y="2349850"/>
            <a:ext cx="4690923" cy="38826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nvSpPr>
        <p:spPr>
          <a:xfrm>
            <a:off x="1" y="996817"/>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DEMOSTRACIÓN DEL RESULTADO</a:t>
            </a:r>
            <a:endParaRPr sz="3600">
              <a:solidFill>
                <a:schemeClr val="lt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PROYECTO</a:t>
            </a:r>
            <a:endParaRPr sz="3600">
              <a:solidFill>
                <a:schemeClr val="lt1"/>
              </a:solidFill>
              <a:latin typeface="Montserrat ExtraBold"/>
              <a:ea typeface="Montserrat ExtraBold"/>
              <a:cs typeface="Montserrat ExtraBold"/>
              <a:sym typeface="Montserrat ExtraBold"/>
            </a:endParaRPr>
          </a:p>
        </p:txBody>
      </p:sp>
      <p:pic>
        <p:nvPicPr>
          <p:cNvPr id="244" name="Google Shape;244;p11"/>
          <p:cNvPicPr preferRelativeResize="0"/>
          <p:nvPr/>
        </p:nvPicPr>
        <p:blipFill>
          <a:blip r:embed="rId3">
            <a:alphaModFix/>
          </a:blip>
          <a:stretch>
            <a:fillRect/>
          </a:stretch>
        </p:blipFill>
        <p:spPr>
          <a:xfrm>
            <a:off x="1311563" y="2237800"/>
            <a:ext cx="3022351" cy="2112725"/>
          </a:xfrm>
          <a:prstGeom prst="rect">
            <a:avLst/>
          </a:prstGeom>
          <a:noFill/>
          <a:ln>
            <a:noFill/>
          </a:ln>
        </p:spPr>
      </p:pic>
      <p:pic>
        <p:nvPicPr>
          <p:cNvPr id="245" name="Google Shape;245;p11"/>
          <p:cNvPicPr preferRelativeResize="0"/>
          <p:nvPr/>
        </p:nvPicPr>
        <p:blipFill>
          <a:blip r:embed="rId4">
            <a:alphaModFix/>
          </a:blip>
          <a:stretch>
            <a:fillRect/>
          </a:stretch>
        </p:blipFill>
        <p:spPr>
          <a:xfrm>
            <a:off x="4590425" y="4509263"/>
            <a:ext cx="2922250" cy="2112725"/>
          </a:xfrm>
          <a:prstGeom prst="rect">
            <a:avLst/>
          </a:prstGeom>
          <a:noFill/>
          <a:ln>
            <a:noFill/>
          </a:ln>
        </p:spPr>
      </p:pic>
      <p:pic>
        <p:nvPicPr>
          <p:cNvPr id="246" name="Google Shape;246;p11"/>
          <p:cNvPicPr preferRelativeResize="0"/>
          <p:nvPr/>
        </p:nvPicPr>
        <p:blipFill>
          <a:blip r:embed="rId5">
            <a:alphaModFix/>
          </a:blip>
          <a:stretch>
            <a:fillRect/>
          </a:stretch>
        </p:blipFill>
        <p:spPr>
          <a:xfrm>
            <a:off x="7769200" y="4509275"/>
            <a:ext cx="3111275" cy="2112725"/>
          </a:xfrm>
          <a:prstGeom prst="rect">
            <a:avLst/>
          </a:prstGeom>
          <a:noFill/>
          <a:ln>
            <a:noFill/>
          </a:ln>
        </p:spPr>
      </p:pic>
      <p:pic>
        <p:nvPicPr>
          <p:cNvPr id="247" name="Google Shape;247;p11"/>
          <p:cNvPicPr preferRelativeResize="0"/>
          <p:nvPr/>
        </p:nvPicPr>
        <p:blipFill>
          <a:blip r:embed="rId6">
            <a:alphaModFix/>
          </a:blip>
          <a:stretch>
            <a:fillRect/>
          </a:stretch>
        </p:blipFill>
        <p:spPr>
          <a:xfrm>
            <a:off x="7769200" y="2237800"/>
            <a:ext cx="3111275" cy="2112725"/>
          </a:xfrm>
          <a:prstGeom prst="rect">
            <a:avLst/>
          </a:prstGeom>
          <a:noFill/>
          <a:ln>
            <a:noFill/>
          </a:ln>
        </p:spPr>
      </p:pic>
      <p:pic>
        <p:nvPicPr>
          <p:cNvPr id="248" name="Google Shape;248;p11"/>
          <p:cNvPicPr preferRelativeResize="0"/>
          <p:nvPr/>
        </p:nvPicPr>
        <p:blipFill>
          <a:blip r:embed="rId7">
            <a:alphaModFix/>
          </a:blip>
          <a:stretch>
            <a:fillRect/>
          </a:stretch>
        </p:blipFill>
        <p:spPr>
          <a:xfrm>
            <a:off x="4590438" y="2237800"/>
            <a:ext cx="2922251" cy="2112725"/>
          </a:xfrm>
          <a:prstGeom prst="rect">
            <a:avLst/>
          </a:prstGeom>
          <a:noFill/>
          <a:ln>
            <a:noFill/>
          </a:ln>
        </p:spPr>
      </p:pic>
      <p:pic>
        <p:nvPicPr>
          <p:cNvPr id="249" name="Google Shape;249;p11"/>
          <p:cNvPicPr preferRelativeResize="0"/>
          <p:nvPr/>
        </p:nvPicPr>
        <p:blipFill>
          <a:blip r:embed="rId8">
            <a:alphaModFix/>
          </a:blip>
          <a:stretch>
            <a:fillRect/>
          </a:stretch>
        </p:blipFill>
        <p:spPr>
          <a:xfrm>
            <a:off x="1311575" y="4509275"/>
            <a:ext cx="3022349" cy="2112725"/>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31d60dd451f_1_9" title="Video final de Chilquinta VR.mp4">
            <a:hlinkClick r:id="rId3"/>
          </p:cNvPr>
          <p:cNvPicPr preferRelativeResize="0"/>
          <p:nvPr/>
        </p:nvPicPr>
        <p:blipFill>
          <a:blip r:embed="rId4">
            <a:alphaModFix/>
          </a:blip>
          <a:stretch>
            <a:fillRect/>
          </a:stretch>
        </p:blipFill>
        <p:spPr>
          <a:xfrm>
            <a:off x="152400" y="152400"/>
            <a:ext cx="11650133" cy="655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grpSp>
        <p:nvGrpSpPr>
          <p:cNvPr id="90" name="Google Shape;90;p2"/>
          <p:cNvGrpSpPr/>
          <p:nvPr/>
        </p:nvGrpSpPr>
        <p:grpSpPr>
          <a:xfrm>
            <a:off x="4740475" y="1725575"/>
            <a:ext cx="6909200" cy="4426800"/>
            <a:chOff x="-1" y="6"/>
            <a:chExt cx="6909200" cy="4426800"/>
          </a:xfrm>
        </p:grpSpPr>
        <p:sp>
          <p:nvSpPr>
            <p:cNvPr id="91" name="Google Shape;91;p2"/>
            <p:cNvSpPr/>
            <p:nvPr/>
          </p:nvSpPr>
          <p:spPr>
            <a:xfrm>
              <a:off x="-1" y="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txBox="1"/>
            <p:nvPr/>
          </p:nvSpPr>
          <p:spPr>
            <a:xfrm>
              <a:off x="1747099" y="762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Luis Lagos</a:t>
              </a:r>
              <a:endParaRPr b="1" i="0" sz="2600" u="none" cap="none" strike="noStrike">
                <a:solidFill>
                  <a:schemeClr val="lt1"/>
                </a:solidFill>
                <a:latin typeface="Montserrat"/>
                <a:ea typeface="Montserrat"/>
                <a:cs typeface="Montserrat"/>
                <a:sym typeface="Montserrat"/>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Scrum Master</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Documentación y desarrollo</a:t>
              </a:r>
              <a:endParaRPr i="0" sz="2000" u="none" cap="none" strike="noStrike">
                <a:solidFill>
                  <a:schemeClr val="lt1"/>
                </a:solidFill>
                <a:latin typeface="Montserrat Medium"/>
                <a:ea typeface="Montserrat Medium"/>
                <a:cs typeface="Montserrat Medium"/>
                <a:sym typeface="Montserrat Medium"/>
              </a:endParaRPr>
            </a:p>
            <a:p>
              <a:pPr indent="0" lvl="0" marL="914400" marR="0" rtl="0" algn="l">
                <a:lnSpc>
                  <a:spcPct val="90000"/>
                </a:lnSpc>
                <a:spcBef>
                  <a:spcPts val="300"/>
                </a:spcBef>
                <a:spcAft>
                  <a:spcPts val="0"/>
                </a:spcAft>
                <a:buNone/>
              </a:pPr>
              <a:r>
                <a:t/>
              </a:r>
              <a:endParaRPr i="0" sz="2000" u="none" cap="none" strike="noStrike">
                <a:solidFill>
                  <a:srgbClr val="00FF00"/>
                </a:solidFill>
                <a:latin typeface="Montserrat Medium"/>
                <a:ea typeface="Montserrat Medium"/>
                <a:cs typeface="Montserrat Medium"/>
                <a:sym typeface="Montserrat Medium"/>
              </a:endParaRPr>
            </a:p>
          </p:txBody>
        </p:sp>
        <p:sp>
          <p:nvSpPr>
            <p:cNvPr id="93" name="Google Shape;93;p2"/>
            <p:cNvSpPr/>
            <p:nvPr/>
          </p:nvSpPr>
          <p:spPr>
            <a:xfrm>
              <a:off x="-1" y="149550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txBox="1"/>
            <p:nvPr/>
          </p:nvSpPr>
          <p:spPr>
            <a:xfrm>
              <a:off x="1746949" y="15717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Jorge Ñancupil</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Desarrollo</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Documentación de código</a:t>
              </a:r>
              <a:endParaRPr sz="2000">
                <a:solidFill>
                  <a:schemeClr val="lt1"/>
                </a:solidFill>
                <a:latin typeface="Montserrat Medium"/>
                <a:ea typeface="Montserrat Medium"/>
                <a:cs typeface="Montserrat Medium"/>
                <a:sym typeface="Montserrat Medium"/>
              </a:endParaRPr>
            </a:p>
          </p:txBody>
        </p:sp>
        <p:sp>
          <p:nvSpPr>
            <p:cNvPr id="95" name="Google Shape;95;p2"/>
            <p:cNvSpPr/>
            <p:nvPr/>
          </p:nvSpPr>
          <p:spPr>
            <a:xfrm>
              <a:off x="-1" y="299100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txBox="1"/>
            <p:nvPr/>
          </p:nvSpPr>
          <p:spPr>
            <a:xfrm>
              <a:off x="1746949" y="30672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Matías Ruiz</a:t>
              </a:r>
              <a:endParaRPr b="1" i="0" sz="2600" u="none" cap="none" strike="noStrike">
                <a:solidFill>
                  <a:schemeClr val="lt1"/>
                </a:solidFill>
                <a:latin typeface="Montserrat"/>
                <a:ea typeface="Montserrat"/>
                <a:cs typeface="Montserrat"/>
                <a:sym typeface="Montserrat"/>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Product Owner</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Diseño de entornos y QA</a:t>
              </a:r>
              <a:endParaRPr i="0" sz="2000" u="none" cap="none" strike="noStrike">
                <a:solidFill>
                  <a:schemeClr val="lt1"/>
                </a:solidFill>
                <a:latin typeface="Montserrat Medium"/>
                <a:ea typeface="Montserrat Medium"/>
                <a:cs typeface="Montserrat Medium"/>
                <a:sym typeface="Montserrat Medium"/>
              </a:endParaRPr>
            </a:p>
          </p:txBody>
        </p:sp>
      </p:grpSp>
      <p:sp>
        <p:nvSpPr>
          <p:cNvPr id="97" name="Google Shape;97;p2"/>
          <p:cNvSpPr txBox="1"/>
          <p:nvPr/>
        </p:nvSpPr>
        <p:spPr>
          <a:xfrm>
            <a:off x="693900" y="2713675"/>
            <a:ext cx="3628200" cy="19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INTEGRANTES</a:t>
            </a:r>
            <a:endParaRPr sz="36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a:t>
            </a:r>
            <a:endParaRPr sz="36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PROYECTO</a:t>
            </a:r>
            <a:endParaRPr sz="3600">
              <a:solidFill>
                <a:schemeClr val="lt1"/>
              </a:solidFill>
              <a:latin typeface="Montserrat ExtraBold"/>
              <a:ea typeface="Montserrat ExtraBold"/>
              <a:cs typeface="Montserrat ExtraBold"/>
              <a:sym typeface="Montserrat ExtraBold"/>
            </a:endParaRPr>
          </a:p>
        </p:txBody>
      </p:sp>
      <p:pic>
        <p:nvPicPr>
          <p:cNvPr id="98" name="Google Shape;98;p2"/>
          <p:cNvPicPr preferRelativeResize="0"/>
          <p:nvPr/>
        </p:nvPicPr>
        <p:blipFill rotWithShape="1">
          <a:blip r:embed="rId3">
            <a:alphaModFix/>
          </a:blip>
          <a:srcRect b="21109" l="0" r="0" t="9609"/>
          <a:stretch/>
        </p:blipFill>
        <p:spPr>
          <a:xfrm>
            <a:off x="4859600" y="3369913"/>
            <a:ext cx="1532725" cy="1061875"/>
          </a:xfrm>
          <a:prstGeom prst="rect">
            <a:avLst/>
          </a:prstGeom>
          <a:noFill/>
          <a:ln>
            <a:noFill/>
          </a:ln>
        </p:spPr>
      </p:pic>
      <p:pic>
        <p:nvPicPr>
          <p:cNvPr id="99" name="Google Shape;99;p2"/>
          <p:cNvPicPr preferRelativeResize="0"/>
          <p:nvPr/>
        </p:nvPicPr>
        <p:blipFill rotWithShape="1">
          <a:blip r:embed="rId4">
            <a:alphaModFix/>
          </a:blip>
          <a:srcRect b="49976" l="0" r="0" t="3846"/>
          <a:stretch/>
        </p:blipFill>
        <p:spPr>
          <a:xfrm>
            <a:off x="4859600" y="4867025"/>
            <a:ext cx="1532724" cy="1061873"/>
          </a:xfrm>
          <a:prstGeom prst="rect">
            <a:avLst/>
          </a:prstGeom>
          <a:noFill/>
          <a:ln>
            <a:noFill/>
          </a:ln>
        </p:spPr>
      </p:pic>
      <p:pic>
        <p:nvPicPr>
          <p:cNvPr id="100" name="Google Shape;100;p2"/>
          <p:cNvPicPr preferRelativeResize="0"/>
          <p:nvPr/>
        </p:nvPicPr>
        <p:blipFill rotWithShape="1">
          <a:blip r:embed="rId5">
            <a:alphaModFix/>
          </a:blip>
          <a:srcRect b="24021" l="0" r="0" t="24016"/>
          <a:stretch/>
        </p:blipFill>
        <p:spPr>
          <a:xfrm>
            <a:off x="4859600" y="1872825"/>
            <a:ext cx="1532724" cy="1061876"/>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4"/>
          <p:cNvSpPr txBox="1"/>
          <p:nvPr/>
        </p:nvSpPr>
        <p:spPr>
          <a:xfrm>
            <a:off x="0" y="1060654"/>
            <a:ext cx="121920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4500">
                <a:solidFill>
                  <a:schemeClr val="lt1"/>
                </a:solidFill>
                <a:latin typeface="Montserrat ExtraBold"/>
                <a:ea typeface="Montserrat ExtraBold"/>
                <a:cs typeface="Montserrat ExtraBold"/>
                <a:sym typeface="Montserrat ExtraBold"/>
              </a:rPr>
              <a:t>CONCLUSIONES</a:t>
            </a:r>
            <a:endParaRPr sz="4500">
              <a:solidFill>
                <a:schemeClr val="lt1"/>
              </a:solidFill>
              <a:latin typeface="Montserrat ExtraBold"/>
              <a:ea typeface="Montserrat ExtraBold"/>
              <a:cs typeface="Montserrat ExtraBold"/>
              <a:sym typeface="Montserrat ExtraBold"/>
            </a:endParaRPr>
          </a:p>
        </p:txBody>
      </p:sp>
      <p:sp>
        <p:nvSpPr>
          <p:cNvPr id="260" name="Google Shape;260;p14"/>
          <p:cNvSpPr/>
          <p:nvPr/>
        </p:nvSpPr>
        <p:spPr>
          <a:xfrm>
            <a:off x="1430700" y="21840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2100">
                <a:solidFill>
                  <a:schemeClr val="lt1"/>
                </a:solidFill>
                <a:latin typeface="Montserrat"/>
                <a:ea typeface="Montserrat"/>
                <a:cs typeface="Montserrat"/>
                <a:sym typeface="Montserrat"/>
              </a:rPr>
              <a:t>Experiencia desarrollando un entorno en Realidad Virtual</a:t>
            </a:r>
            <a:endParaRPr sz="2100">
              <a:solidFill>
                <a:schemeClr val="lt1"/>
              </a:solidFill>
              <a:latin typeface="Montserrat"/>
              <a:ea typeface="Montserrat"/>
              <a:cs typeface="Montserrat"/>
              <a:sym typeface="Montserrat"/>
            </a:endParaRPr>
          </a:p>
        </p:txBody>
      </p:sp>
      <p:sp>
        <p:nvSpPr>
          <p:cNvPr id="261" name="Google Shape;261;p14"/>
          <p:cNvSpPr/>
          <p:nvPr/>
        </p:nvSpPr>
        <p:spPr>
          <a:xfrm>
            <a:off x="1430700" y="49248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2100">
                <a:solidFill>
                  <a:schemeClr val="lt1"/>
                </a:solidFill>
                <a:latin typeface="Montserrat"/>
                <a:ea typeface="Montserrat"/>
                <a:cs typeface="Montserrat"/>
                <a:sym typeface="Montserrat"/>
              </a:rPr>
              <a:t>Importancia del trabajo en equipo en proyecto a gran escala</a:t>
            </a:r>
            <a:endParaRPr sz="2100">
              <a:solidFill>
                <a:schemeClr val="lt1"/>
              </a:solidFill>
              <a:latin typeface="Montserrat"/>
              <a:ea typeface="Montserrat"/>
              <a:cs typeface="Montserrat"/>
              <a:sym typeface="Montserrat"/>
            </a:endParaRPr>
          </a:p>
        </p:txBody>
      </p:sp>
      <p:sp>
        <p:nvSpPr>
          <p:cNvPr id="262" name="Google Shape;262;p14"/>
          <p:cNvSpPr/>
          <p:nvPr/>
        </p:nvSpPr>
        <p:spPr>
          <a:xfrm>
            <a:off x="1430700" y="35544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2100">
                <a:solidFill>
                  <a:schemeClr val="lt1"/>
                </a:solidFill>
                <a:latin typeface="Montserrat"/>
                <a:ea typeface="Montserrat"/>
                <a:cs typeface="Montserrat"/>
                <a:sym typeface="Montserrat"/>
              </a:rPr>
              <a:t>Acercamiento a desarrollo de proyecto para una empresa</a:t>
            </a:r>
            <a:endParaRPr sz="21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1988cb0b38_1_0"/>
          <p:cNvSpPr txBox="1"/>
          <p:nvPr/>
        </p:nvSpPr>
        <p:spPr>
          <a:xfrm>
            <a:off x="0" y="3044254"/>
            <a:ext cx="121920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6400">
                <a:solidFill>
                  <a:schemeClr val="lt1"/>
                </a:solidFill>
                <a:latin typeface="Montserrat ExtraBold"/>
                <a:ea typeface="Montserrat ExtraBold"/>
                <a:cs typeface="Montserrat ExtraBold"/>
                <a:sym typeface="Montserrat ExtraBold"/>
              </a:rPr>
              <a:t>PREGUNTAS</a:t>
            </a:r>
            <a:endParaRPr sz="64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p14:dur="1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bba348e77_1_0"/>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s-CL" sz="3600">
                <a:solidFill>
                  <a:schemeClr val="lt1"/>
                </a:solidFill>
                <a:latin typeface="Montserrat ExtraBold"/>
                <a:ea typeface="Montserrat ExtraBold"/>
                <a:cs typeface="Montserrat ExtraBold"/>
                <a:sym typeface="Montserrat ExtraBold"/>
              </a:rPr>
              <a:t>CONTEXTO</a:t>
            </a:r>
            <a:endParaRPr sz="3600">
              <a:solidFill>
                <a:schemeClr val="lt1"/>
              </a:solidFill>
              <a:latin typeface="Montserrat ExtraBold"/>
              <a:ea typeface="Montserrat ExtraBold"/>
              <a:cs typeface="Montserrat ExtraBold"/>
              <a:sym typeface="Montserrat ExtraBold"/>
            </a:endParaRPr>
          </a:p>
        </p:txBody>
      </p:sp>
      <p:pic>
        <p:nvPicPr>
          <p:cNvPr id="106" name="Google Shape;106;g31bba348e77_1_0"/>
          <p:cNvPicPr preferRelativeResize="0"/>
          <p:nvPr/>
        </p:nvPicPr>
        <p:blipFill>
          <a:blip r:embed="rId3">
            <a:alphaModFix/>
          </a:blip>
          <a:stretch>
            <a:fillRect/>
          </a:stretch>
        </p:blipFill>
        <p:spPr>
          <a:xfrm>
            <a:off x="771738" y="2318275"/>
            <a:ext cx="4447800" cy="3558240"/>
          </a:xfrm>
          <a:prstGeom prst="rect">
            <a:avLst/>
          </a:prstGeom>
          <a:noFill/>
          <a:ln>
            <a:noFill/>
          </a:ln>
        </p:spPr>
      </p:pic>
      <p:sp>
        <p:nvSpPr>
          <p:cNvPr id="107" name="Google Shape;107;g31bba348e77_1_0"/>
          <p:cNvSpPr/>
          <p:nvPr/>
        </p:nvSpPr>
        <p:spPr>
          <a:xfrm>
            <a:off x="5512063" y="203160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b="1" lang="es-CL" sz="1800">
                <a:solidFill>
                  <a:schemeClr val="lt1"/>
                </a:solidFill>
                <a:latin typeface="Montserrat"/>
                <a:ea typeface="Montserrat"/>
                <a:cs typeface="Montserrat"/>
                <a:sym typeface="Montserrat"/>
              </a:rPr>
              <a:t>Chilquinta Energía</a:t>
            </a:r>
            <a:r>
              <a:rPr lang="es-CL" sz="1800">
                <a:solidFill>
                  <a:schemeClr val="lt1"/>
                </a:solidFill>
                <a:latin typeface="Montserrat"/>
                <a:ea typeface="Montserrat"/>
                <a:cs typeface="Montserrat"/>
                <a:sym typeface="Montserrat"/>
              </a:rPr>
              <a:t> es una empresa chilena de distribución de energía eléctrica que opera principalmente en la zona central del país.</a:t>
            </a:r>
            <a:endParaRPr sz="1800">
              <a:solidFill>
                <a:schemeClr val="lt1"/>
              </a:solidFill>
              <a:latin typeface="Montserrat"/>
              <a:ea typeface="Montserrat"/>
              <a:cs typeface="Montserrat"/>
              <a:sym typeface="Montserrat"/>
            </a:endParaRPr>
          </a:p>
        </p:txBody>
      </p:sp>
      <p:sp>
        <p:nvSpPr>
          <p:cNvPr id="108" name="Google Shape;108;g31bba348e77_1_0"/>
          <p:cNvSpPr/>
          <p:nvPr/>
        </p:nvSpPr>
        <p:spPr>
          <a:xfrm>
            <a:off x="5512063" y="353445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CL" sz="1800">
                <a:solidFill>
                  <a:schemeClr val="lt1"/>
                </a:solidFill>
                <a:latin typeface="Montserrat"/>
                <a:ea typeface="Montserrat"/>
                <a:cs typeface="Montserrat"/>
                <a:sym typeface="Montserrat"/>
              </a:rPr>
              <a:t>Suministra electricidad a hogares, empresas e industrias, ofreciendo servicios como la instalación y mantenimiento de redes eléctricas.</a:t>
            </a:r>
            <a:endParaRPr sz="1800">
              <a:solidFill>
                <a:schemeClr val="lt1"/>
              </a:solidFill>
              <a:latin typeface="Montserrat"/>
              <a:ea typeface="Montserrat"/>
              <a:cs typeface="Montserrat"/>
              <a:sym typeface="Montserrat"/>
            </a:endParaRPr>
          </a:p>
        </p:txBody>
      </p:sp>
      <p:sp>
        <p:nvSpPr>
          <p:cNvPr id="109" name="Google Shape;109;g31bba348e77_1_0"/>
          <p:cNvSpPr/>
          <p:nvPr/>
        </p:nvSpPr>
        <p:spPr>
          <a:xfrm>
            <a:off x="5512063" y="503730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CL" sz="1800">
                <a:solidFill>
                  <a:schemeClr val="lt1"/>
                </a:solidFill>
                <a:latin typeface="Montserrat"/>
                <a:ea typeface="Montserrat"/>
                <a:cs typeface="Montserrat"/>
                <a:sym typeface="Montserrat"/>
              </a:rPr>
              <a:t>Posee una red de sucursales distribuidas principalmente en la Región de Valparaíso.</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1bba348e77_1_11"/>
          <p:cNvSpPr/>
          <p:nvPr/>
        </p:nvSpPr>
        <p:spPr>
          <a:xfrm>
            <a:off x="1350300" y="1633975"/>
            <a:ext cx="9491400" cy="4995900"/>
          </a:xfrm>
          <a:prstGeom prst="roundRect">
            <a:avLst>
              <a:gd fmla="val 3934"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15" name="Google Shape;115;g31bba348e77_1_11"/>
          <p:cNvSpPr txBox="1"/>
          <p:nvPr/>
        </p:nvSpPr>
        <p:spPr>
          <a:xfrm>
            <a:off x="0" y="848924"/>
            <a:ext cx="12192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CONTEXTO</a:t>
            </a:r>
            <a:endParaRPr sz="3800">
              <a:solidFill>
                <a:schemeClr val="lt1"/>
              </a:solidFill>
              <a:latin typeface="Montserrat ExtraBold"/>
              <a:ea typeface="Montserrat ExtraBold"/>
              <a:cs typeface="Montserrat ExtraBold"/>
              <a:sym typeface="Montserrat ExtraBold"/>
            </a:endParaRPr>
          </a:p>
        </p:txBody>
      </p:sp>
      <p:pic>
        <p:nvPicPr>
          <p:cNvPr id="116" name="Google Shape;116;g31bba348e77_1_11"/>
          <p:cNvPicPr preferRelativeResize="0"/>
          <p:nvPr/>
        </p:nvPicPr>
        <p:blipFill rotWithShape="1">
          <a:blip r:embed="rId3">
            <a:alphaModFix/>
          </a:blip>
          <a:srcRect b="12192" l="0" r="0" t="19154"/>
          <a:stretch/>
        </p:blipFill>
        <p:spPr>
          <a:xfrm>
            <a:off x="1539852" y="4594563"/>
            <a:ext cx="3510535" cy="1871230"/>
          </a:xfrm>
          <a:prstGeom prst="rect">
            <a:avLst/>
          </a:prstGeom>
          <a:noFill/>
          <a:ln>
            <a:noFill/>
          </a:ln>
        </p:spPr>
      </p:pic>
      <p:pic>
        <p:nvPicPr>
          <p:cNvPr id="117" name="Google Shape;117;g31bba348e77_1_11"/>
          <p:cNvPicPr preferRelativeResize="0"/>
          <p:nvPr/>
        </p:nvPicPr>
        <p:blipFill>
          <a:blip r:embed="rId4">
            <a:alphaModFix/>
          </a:blip>
          <a:stretch>
            <a:fillRect/>
          </a:stretch>
        </p:blipFill>
        <p:spPr>
          <a:xfrm>
            <a:off x="1539852" y="1797894"/>
            <a:ext cx="3510536" cy="2600098"/>
          </a:xfrm>
          <a:prstGeom prst="rect">
            <a:avLst/>
          </a:prstGeom>
          <a:noFill/>
          <a:ln>
            <a:noFill/>
          </a:ln>
        </p:spPr>
      </p:pic>
      <p:pic>
        <p:nvPicPr>
          <p:cNvPr id="118" name="Google Shape;118;g31bba348e77_1_11"/>
          <p:cNvPicPr preferRelativeResize="0"/>
          <p:nvPr/>
        </p:nvPicPr>
        <p:blipFill rotWithShape="1">
          <a:blip r:embed="rId5">
            <a:alphaModFix/>
          </a:blip>
          <a:srcRect b="10867" l="3940" r="6701" t="6172"/>
          <a:stretch/>
        </p:blipFill>
        <p:spPr>
          <a:xfrm>
            <a:off x="5286550" y="1797900"/>
            <a:ext cx="5357950" cy="4667899"/>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DESCRIPCIÓN DEL PROYECTO</a:t>
            </a:r>
            <a:endParaRPr sz="3600">
              <a:solidFill>
                <a:schemeClr val="lt1"/>
              </a:solidFill>
              <a:latin typeface="Montserrat ExtraBold"/>
              <a:ea typeface="Montserrat ExtraBold"/>
              <a:cs typeface="Montserrat ExtraBold"/>
              <a:sym typeface="Montserrat ExtraBold"/>
            </a:endParaRPr>
          </a:p>
        </p:txBody>
      </p:sp>
      <p:sp>
        <p:nvSpPr>
          <p:cNvPr id="124" name="Google Shape;124;p3"/>
          <p:cNvSpPr/>
          <p:nvPr/>
        </p:nvSpPr>
        <p:spPr>
          <a:xfrm>
            <a:off x="659925" y="2015825"/>
            <a:ext cx="4746600" cy="4246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s-CL" sz="2600">
                <a:solidFill>
                  <a:schemeClr val="lt1"/>
                </a:solidFill>
                <a:latin typeface="Montserrat"/>
                <a:ea typeface="Montserrat"/>
                <a:cs typeface="Montserrat"/>
                <a:sym typeface="Montserrat"/>
              </a:rPr>
              <a:t>PROBLEMA</a:t>
            </a:r>
            <a:endParaRPr sz="1800" u="sng">
              <a:solidFill>
                <a:schemeClr val="lt1"/>
              </a:solidFill>
              <a:latin typeface="Montserrat"/>
              <a:ea typeface="Montserrat"/>
              <a:cs typeface="Montserrat"/>
              <a:sym typeface="Montserrat"/>
            </a:endParaRPr>
          </a:p>
          <a:p>
            <a:pPr indent="-355600" lvl="0" marL="457200" marR="0" rtl="0" algn="l">
              <a:lnSpc>
                <a:spcPct val="100000"/>
              </a:lnSpc>
              <a:spcBef>
                <a:spcPts val="1000"/>
              </a:spcBef>
              <a:spcAft>
                <a:spcPts val="0"/>
              </a:spcAft>
              <a:buClr>
                <a:schemeClr val="lt1"/>
              </a:buClr>
              <a:buSzPts val="2000"/>
              <a:buFont typeface="Montserrat"/>
              <a:buChar char="●"/>
            </a:pPr>
            <a:r>
              <a:rPr lang="es-CL" sz="2000">
                <a:solidFill>
                  <a:schemeClr val="lt1"/>
                </a:solidFill>
                <a:latin typeface="Montserrat"/>
                <a:ea typeface="Montserrat"/>
                <a:cs typeface="Montserrat"/>
                <a:sym typeface="Montserrat"/>
              </a:rPr>
              <a:t>Chilquinta cuenta con una única sede de capacitación (CCTA)</a:t>
            </a:r>
            <a:endParaRPr sz="2000">
              <a:solidFill>
                <a:schemeClr val="lt1"/>
              </a:solidFill>
              <a:latin typeface="Montserrat"/>
              <a:ea typeface="Montserrat"/>
              <a:cs typeface="Montserrat"/>
              <a:sym typeface="Montserrat"/>
            </a:endParaRPr>
          </a:p>
          <a:p>
            <a:pPr indent="-355600" lvl="0" marL="457200" marR="0" rtl="0" algn="l">
              <a:lnSpc>
                <a:spcPct val="100000"/>
              </a:lnSpc>
              <a:spcBef>
                <a:spcPts val="1000"/>
              </a:spcBef>
              <a:spcAft>
                <a:spcPts val="1000"/>
              </a:spcAft>
              <a:buClr>
                <a:schemeClr val="lt1"/>
              </a:buClr>
              <a:buSzPts val="2000"/>
              <a:buFont typeface="Montserrat"/>
              <a:buChar char="●"/>
            </a:pPr>
            <a:r>
              <a:rPr lang="es-CL" sz="2000">
                <a:solidFill>
                  <a:schemeClr val="lt1"/>
                </a:solidFill>
                <a:latin typeface="Montserrat"/>
                <a:ea typeface="Montserrat"/>
                <a:cs typeface="Montserrat"/>
                <a:sym typeface="Montserrat"/>
              </a:rPr>
              <a:t>Las actividades formativas conllevan el riesgo potencial de accidentes.</a:t>
            </a:r>
            <a:endParaRPr sz="2000">
              <a:solidFill>
                <a:schemeClr val="lt1"/>
              </a:solidFill>
              <a:latin typeface="Montserrat"/>
              <a:ea typeface="Montserrat"/>
              <a:cs typeface="Montserrat"/>
              <a:sym typeface="Montserrat"/>
            </a:endParaRPr>
          </a:p>
        </p:txBody>
      </p:sp>
      <p:sp>
        <p:nvSpPr>
          <p:cNvPr id="125" name="Google Shape;125;p3"/>
          <p:cNvSpPr/>
          <p:nvPr/>
        </p:nvSpPr>
        <p:spPr>
          <a:xfrm>
            <a:off x="6721575" y="2015825"/>
            <a:ext cx="4746600" cy="4246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L" sz="2600">
                <a:solidFill>
                  <a:schemeClr val="lt1"/>
                </a:solidFill>
                <a:latin typeface="Montserrat"/>
                <a:ea typeface="Montserrat"/>
                <a:cs typeface="Montserrat"/>
                <a:sym typeface="Montserrat"/>
              </a:rPr>
              <a:t>PROPUE</a:t>
            </a:r>
            <a:r>
              <a:rPr b="1" lang="es-CL" sz="2600">
                <a:solidFill>
                  <a:schemeClr val="lt1"/>
                </a:solidFill>
                <a:latin typeface="Montserrat"/>
                <a:ea typeface="Montserrat"/>
                <a:cs typeface="Montserrat"/>
                <a:sym typeface="Montserrat"/>
              </a:rPr>
              <a:t>STA DE SOLUCI</a:t>
            </a:r>
            <a:r>
              <a:rPr b="1" lang="es-CL" sz="2600">
                <a:solidFill>
                  <a:schemeClr val="lt1"/>
                </a:solidFill>
                <a:latin typeface="Montserrat"/>
                <a:ea typeface="Montserrat"/>
                <a:cs typeface="Montserrat"/>
                <a:sym typeface="Montserrat"/>
              </a:rPr>
              <a:t>ÓN</a:t>
            </a:r>
            <a:endParaRPr b="1" sz="2600">
              <a:solidFill>
                <a:schemeClr val="lt1"/>
              </a:solidFill>
              <a:latin typeface="Montserrat"/>
              <a:ea typeface="Montserrat"/>
              <a:cs typeface="Montserrat"/>
              <a:sym typeface="Montserrat"/>
            </a:endParaRPr>
          </a:p>
          <a:p>
            <a:pPr indent="0" lvl="0" marL="0" marR="0" rtl="0" algn="ctr">
              <a:spcBef>
                <a:spcPts val="1000"/>
              </a:spcBef>
              <a:spcAft>
                <a:spcPts val="0"/>
              </a:spcAft>
              <a:buNone/>
            </a:pPr>
            <a:r>
              <a:t/>
            </a:r>
            <a:endParaRPr b="1" sz="1200">
              <a:solidFill>
                <a:schemeClr val="lt1"/>
              </a:solidFill>
              <a:latin typeface="Montserrat"/>
              <a:ea typeface="Montserrat"/>
              <a:cs typeface="Montserrat"/>
              <a:sym typeface="Montserrat"/>
            </a:endParaRPr>
          </a:p>
          <a:p>
            <a:pPr indent="-355600" lvl="0" marL="457200" marR="0" rtl="0" algn="l">
              <a:spcBef>
                <a:spcPts val="1000"/>
              </a:spcBef>
              <a:spcAft>
                <a:spcPts val="1000"/>
              </a:spcAft>
              <a:buClr>
                <a:schemeClr val="lt1"/>
              </a:buClr>
              <a:buSzPts val="2000"/>
              <a:buFont typeface="Montserrat"/>
              <a:buChar char="●"/>
            </a:pPr>
            <a:r>
              <a:rPr lang="es-CL" sz="2000">
                <a:solidFill>
                  <a:schemeClr val="lt1"/>
                </a:solidFill>
                <a:latin typeface="Montserrat"/>
                <a:ea typeface="Montserrat"/>
                <a:cs typeface="Montserrat"/>
                <a:sym typeface="Montserrat"/>
              </a:rPr>
              <a:t>Desarrollar un entorno de realidad virtual para simular la capacitación.</a:t>
            </a:r>
            <a:endParaRPr b="1" sz="2800">
              <a:solidFill>
                <a:schemeClr val="lt1"/>
              </a:solidFill>
              <a:latin typeface="Montserrat"/>
              <a:ea typeface="Montserrat"/>
              <a:cs typeface="Montserrat"/>
              <a:sym typeface="Montserrat"/>
            </a:endParaRPr>
          </a:p>
        </p:txBody>
      </p:sp>
      <p:sp>
        <p:nvSpPr>
          <p:cNvPr id="126" name="Google Shape;126;p3"/>
          <p:cNvSpPr/>
          <p:nvPr/>
        </p:nvSpPr>
        <p:spPr>
          <a:xfrm>
            <a:off x="5820600" y="3429000"/>
            <a:ext cx="550800" cy="1521300"/>
          </a:xfrm>
          <a:prstGeom prst="rightArrow">
            <a:avLst>
              <a:gd fmla="val 0" name="adj1"/>
              <a:gd fmla="val 150649" name="adj2"/>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
          <p:cNvSpPr txBox="1"/>
          <p:nvPr/>
        </p:nvSpPr>
        <p:spPr>
          <a:xfrm>
            <a:off x="0" y="1079504"/>
            <a:ext cx="121920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200">
                <a:solidFill>
                  <a:schemeClr val="lt1"/>
                </a:solidFill>
                <a:latin typeface="Montserrat ExtraBold"/>
                <a:ea typeface="Montserrat ExtraBold"/>
                <a:cs typeface="Montserrat ExtraBold"/>
                <a:sym typeface="Montserrat ExtraBold"/>
              </a:rPr>
              <a:t>OBJETIVO GENERAL</a:t>
            </a:r>
            <a:endParaRPr>
              <a:solidFill>
                <a:schemeClr val="lt1"/>
              </a:solidFill>
              <a:latin typeface="Montserrat ExtraBold"/>
              <a:ea typeface="Montserrat ExtraBold"/>
              <a:cs typeface="Montserrat ExtraBold"/>
              <a:sym typeface="Montserrat ExtraBold"/>
            </a:endParaRPr>
          </a:p>
        </p:txBody>
      </p:sp>
      <p:sp>
        <p:nvSpPr>
          <p:cNvPr id="132" name="Google Shape;132;p4"/>
          <p:cNvSpPr txBox="1"/>
          <p:nvPr/>
        </p:nvSpPr>
        <p:spPr>
          <a:xfrm>
            <a:off x="1" y="3244246"/>
            <a:ext cx="1219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200">
                <a:solidFill>
                  <a:schemeClr val="lt1"/>
                </a:solidFill>
                <a:latin typeface="Montserrat ExtraBold"/>
                <a:ea typeface="Montserrat ExtraBold"/>
                <a:cs typeface="Montserrat ExtraBold"/>
                <a:sym typeface="Montserrat ExtraBold"/>
              </a:rPr>
              <a:t>OBJETIVOS ESPECÍFICOS</a:t>
            </a:r>
            <a:endParaRPr sz="3200">
              <a:solidFill>
                <a:schemeClr val="lt1"/>
              </a:solidFill>
              <a:latin typeface="Montserrat ExtraBold"/>
              <a:ea typeface="Montserrat ExtraBold"/>
              <a:cs typeface="Montserrat ExtraBold"/>
              <a:sym typeface="Montserrat ExtraBold"/>
            </a:endParaRPr>
          </a:p>
        </p:txBody>
      </p:sp>
      <p:sp>
        <p:nvSpPr>
          <p:cNvPr id="133" name="Google Shape;133;p4"/>
          <p:cNvSpPr/>
          <p:nvPr/>
        </p:nvSpPr>
        <p:spPr>
          <a:xfrm>
            <a:off x="614525" y="1735775"/>
            <a:ext cx="10962900" cy="1197300"/>
          </a:xfrm>
          <a:prstGeom prst="roundRect">
            <a:avLst>
              <a:gd fmla="val 1666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1800">
                <a:solidFill>
                  <a:schemeClr val="lt1"/>
                </a:solidFill>
                <a:latin typeface="Montserrat Medium"/>
                <a:ea typeface="Montserrat Medium"/>
                <a:cs typeface="Montserrat Medium"/>
                <a:sym typeface="Montserrat Medium"/>
              </a:rPr>
              <a:t>Desarrollar un programa de capacitación en realidad virtual para la empresa Chilquinta, enfocado en optimizar los procesos de capacitación dentro de la empresa, específicamente el proceso de Corte y Reposición.</a:t>
            </a:r>
            <a:endParaRPr sz="1800">
              <a:solidFill>
                <a:schemeClr val="lt1"/>
              </a:solidFill>
              <a:latin typeface="Montserrat Medium"/>
              <a:ea typeface="Montserrat Medium"/>
              <a:cs typeface="Montserrat Medium"/>
              <a:sym typeface="Montserrat Medium"/>
            </a:endParaRPr>
          </a:p>
        </p:txBody>
      </p:sp>
      <p:sp>
        <p:nvSpPr>
          <p:cNvPr id="134" name="Google Shape;134;p4"/>
          <p:cNvSpPr/>
          <p:nvPr/>
        </p:nvSpPr>
        <p:spPr>
          <a:xfrm>
            <a:off x="614525" y="3894200"/>
            <a:ext cx="10962900" cy="2524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342900" lvl="0" marL="457200" marR="0" rtl="0" algn="just">
              <a:lnSpc>
                <a:spcPct val="100000"/>
              </a:lnSpc>
              <a:spcBef>
                <a:spcPts val="0"/>
              </a:spcBef>
              <a:spcAft>
                <a:spcPts val="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Crear un entorno virtual que represente con precisión las situaciones que un técnico electricista enfrentaría en su trabajo diario.</a:t>
            </a:r>
            <a:endParaRPr sz="1800">
              <a:solidFill>
                <a:schemeClr val="lt1"/>
              </a:solidFill>
              <a:latin typeface="Montserrat Medium"/>
              <a:ea typeface="Montserrat Medium"/>
              <a:cs typeface="Montserrat Medium"/>
              <a:sym typeface="Montserrat Medium"/>
            </a:endParaRPr>
          </a:p>
          <a:p>
            <a:pPr indent="-342900" lvl="0" marL="457200" marR="0" rtl="0" algn="just">
              <a:lnSpc>
                <a:spcPct val="100000"/>
              </a:lnSpc>
              <a:spcBef>
                <a:spcPts val="1000"/>
              </a:spcBef>
              <a:spcAft>
                <a:spcPts val="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Implementar la lógica del software para incorporar los protocolos y medidas de seguridad en la simulación.</a:t>
            </a:r>
            <a:endParaRPr sz="1800">
              <a:solidFill>
                <a:schemeClr val="lt1"/>
              </a:solidFill>
              <a:latin typeface="Montserrat Medium"/>
              <a:ea typeface="Montserrat Medium"/>
              <a:cs typeface="Montserrat Medium"/>
              <a:sym typeface="Montserrat Medium"/>
            </a:endParaRPr>
          </a:p>
          <a:p>
            <a:pPr indent="-342900" lvl="0" marL="457200" marR="0" rtl="0" algn="just">
              <a:lnSpc>
                <a:spcPct val="100000"/>
              </a:lnSpc>
              <a:spcBef>
                <a:spcPts val="1000"/>
              </a:spcBef>
              <a:spcAft>
                <a:spcPts val="100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Documentar el proyecto en detalle, incluyendo la planificación, desarrollo y evaluación del programa de capacitación.</a:t>
            </a:r>
            <a:endParaRPr sz="1800">
              <a:solidFill>
                <a:schemeClr val="lt1"/>
              </a:solidFill>
              <a:latin typeface="Montserrat Medium"/>
              <a:ea typeface="Montserrat Medium"/>
              <a:cs typeface="Montserrat Medium"/>
              <a:sym typeface="Montserrat Medium"/>
            </a:endParaRPr>
          </a:p>
        </p:txBody>
      </p:sp>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txBox="1"/>
          <p:nvPr/>
        </p:nvSpPr>
        <p:spPr>
          <a:xfrm>
            <a:off x="0" y="1609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ALCANCES DEL PROYECTO</a:t>
            </a:r>
            <a:endParaRPr sz="3600">
              <a:solidFill>
                <a:schemeClr val="lt1"/>
              </a:solidFill>
              <a:latin typeface="Montserrat ExtraBold"/>
              <a:ea typeface="Montserrat ExtraBold"/>
              <a:cs typeface="Montserrat ExtraBold"/>
              <a:sym typeface="Montserrat ExtraBold"/>
            </a:endParaRPr>
          </a:p>
        </p:txBody>
      </p:sp>
      <p:sp>
        <p:nvSpPr>
          <p:cNvPr id="140" name="Google Shape;140;p5"/>
          <p:cNvSpPr/>
          <p:nvPr/>
        </p:nvSpPr>
        <p:spPr>
          <a:xfrm>
            <a:off x="6525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C</a:t>
            </a:r>
            <a:r>
              <a:rPr lang="es-CL" sz="1800">
                <a:solidFill>
                  <a:schemeClr val="lt1"/>
                </a:solidFill>
                <a:latin typeface="Montserrat"/>
                <a:ea typeface="Montserrat"/>
                <a:cs typeface="Montserrat"/>
                <a:sym typeface="Montserrat"/>
              </a:rPr>
              <a:t>apacitación para futuros trabajadores de Chilquinta</a:t>
            </a:r>
            <a:endParaRPr sz="1800">
              <a:solidFill>
                <a:schemeClr val="lt1"/>
              </a:solidFill>
              <a:latin typeface="Montserrat"/>
              <a:ea typeface="Montserrat"/>
              <a:cs typeface="Montserrat"/>
              <a:sym typeface="Montserrat"/>
            </a:endParaRPr>
          </a:p>
        </p:txBody>
      </p:sp>
      <p:sp>
        <p:nvSpPr>
          <p:cNvPr id="141" name="Google Shape;141;p5"/>
          <p:cNvSpPr/>
          <p:nvPr/>
        </p:nvSpPr>
        <p:spPr>
          <a:xfrm>
            <a:off x="81447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Optimización de recursos</a:t>
            </a:r>
            <a:endParaRPr sz="1800">
              <a:solidFill>
                <a:schemeClr val="lt1"/>
              </a:solidFill>
              <a:latin typeface="Montserrat"/>
              <a:ea typeface="Montserrat"/>
              <a:cs typeface="Montserrat"/>
              <a:sym typeface="Montserrat"/>
            </a:endParaRPr>
          </a:p>
        </p:txBody>
      </p:sp>
      <p:sp>
        <p:nvSpPr>
          <p:cNvPr id="142" name="Google Shape;142;p5"/>
          <p:cNvSpPr/>
          <p:nvPr/>
        </p:nvSpPr>
        <p:spPr>
          <a:xfrm>
            <a:off x="43986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Incorporación de medidas de seguridad</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afe984836_0_1"/>
          <p:cNvSpPr/>
          <p:nvPr/>
        </p:nvSpPr>
        <p:spPr>
          <a:xfrm>
            <a:off x="175405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Se enfocará en  el proceso de corte y reposición</a:t>
            </a:r>
            <a:endParaRPr sz="1800">
              <a:solidFill>
                <a:schemeClr val="lt1"/>
              </a:solidFill>
              <a:latin typeface="Montserrat"/>
              <a:ea typeface="Montserrat"/>
              <a:cs typeface="Montserrat"/>
              <a:sym typeface="Montserrat"/>
            </a:endParaRPr>
          </a:p>
        </p:txBody>
      </p:sp>
      <p:sp>
        <p:nvSpPr>
          <p:cNvPr id="148" name="Google Shape;148;g31afe984836_0_1"/>
          <p:cNvSpPr/>
          <p:nvPr/>
        </p:nvSpPr>
        <p:spPr>
          <a:xfrm>
            <a:off x="70281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1800">
                <a:solidFill>
                  <a:schemeClr val="lt1"/>
                </a:solidFill>
                <a:latin typeface="Montserrat"/>
                <a:ea typeface="Montserrat"/>
                <a:cs typeface="Montserrat"/>
                <a:sym typeface="Montserrat"/>
              </a:rPr>
              <a:t>Solo funciona para Meta Quest 2, Meta Quest 3 y Meta Quest 3S</a:t>
            </a:r>
            <a:endParaRPr sz="1800">
              <a:solidFill>
                <a:schemeClr val="lt1"/>
              </a:solidFill>
              <a:latin typeface="Montserrat"/>
              <a:ea typeface="Montserrat"/>
              <a:cs typeface="Montserrat"/>
              <a:sym typeface="Montserrat"/>
            </a:endParaRPr>
          </a:p>
        </p:txBody>
      </p:sp>
      <p:sp>
        <p:nvSpPr>
          <p:cNvPr id="149" name="Google Shape;149;g31afe984836_0_1"/>
          <p:cNvSpPr txBox="1"/>
          <p:nvPr/>
        </p:nvSpPr>
        <p:spPr>
          <a:xfrm>
            <a:off x="0" y="1609655"/>
            <a:ext cx="121920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LIMITACIONES DEL PROYECTO</a:t>
            </a:r>
            <a:endParaRPr sz="36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p14:dur="1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nvSpPr>
        <p:spPr>
          <a:xfrm>
            <a:off x="0" y="1077805"/>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METODOLOGÍA DE TRABAJO PARA EL DESARROLLO DEL PROYECTO</a:t>
            </a:r>
            <a:endParaRPr sz="3600">
              <a:solidFill>
                <a:schemeClr val="lt1"/>
              </a:solidFill>
              <a:latin typeface="Montserrat ExtraBold"/>
              <a:ea typeface="Montserrat ExtraBold"/>
              <a:cs typeface="Montserrat ExtraBold"/>
              <a:sym typeface="Montserrat ExtraBold"/>
            </a:endParaRPr>
          </a:p>
        </p:txBody>
      </p:sp>
      <p:sp>
        <p:nvSpPr>
          <p:cNvPr id="155" name="Google Shape;155;p6"/>
          <p:cNvSpPr/>
          <p:nvPr/>
        </p:nvSpPr>
        <p:spPr>
          <a:xfrm>
            <a:off x="739325" y="2635075"/>
            <a:ext cx="6420900" cy="820800"/>
          </a:xfrm>
          <a:prstGeom prst="roundRect">
            <a:avLst>
              <a:gd fmla="val 3568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es-CL" sz="3000">
                <a:solidFill>
                  <a:schemeClr val="lt1"/>
                </a:solidFill>
                <a:latin typeface="Montserrat"/>
                <a:ea typeface="Montserrat"/>
                <a:cs typeface="Montserrat"/>
                <a:sym typeface="Montserrat"/>
              </a:rPr>
              <a:t>Metodología</a:t>
            </a:r>
            <a:r>
              <a:rPr b="1" lang="es-CL" sz="3000">
                <a:solidFill>
                  <a:schemeClr val="lt1"/>
                </a:solidFill>
                <a:latin typeface="Montserrat"/>
                <a:ea typeface="Montserrat"/>
                <a:cs typeface="Montserrat"/>
                <a:sym typeface="Montserrat"/>
              </a:rPr>
              <a:t> Scrum</a:t>
            </a:r>
            <a:endParaRPr b="1" sz="3000">
              <a:solidFill>
                <a:schemeClr val="lt1"/>
              </a:solidFill>
              <a:latin typeface="Montserrat"/>
              <a:ea typeface="Montserrat"/>
              <a:cs typeface="Montserrat"/>
              <a:sym typeface="Montserrat"/>
            </a:endParaRPr>
          </a:p>
        </p:txBody>
      </p:sp>
      <p:sp>
        <p:nvSpPr>
          <p:cNvPr id="156" name="Google Shape;156;p6"/>
          <p:cNvSpPr/>
          <p:nvPr/>
        </p:nvSpPr>
        <p:spPr>
          <a:xfrm>
            <a:off x="739325" y="3729925"/>
            <a:ext cx="3289200" cy="23874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200">
                <a:solidFill>
                  <a:schemeClr val="lt1"/>
                </a:solidFill>
                <a:latin typeface="Montserrat"/>
                <a:ea typeface="Montserrat"/>
                <a:cs typeface="Montserrat"/>
                <a:sym typeface="Montserrat"/>
              </a:rPr>
              <a:t>Scrum Master</a:t>
            </a:r>
            <a:endParaRPr sz="2200">
              <a:solidFill>
                <a:schemeClr val="lt1"/>
              </a:solidFill>
              <a:latin typeface="Montserrat"/>
              <a:ea typeface="Montserrat"/>
              <a:cs typeface="Montserrat"/>
              <a:sym typeface="Montserrat"/>
            </a:endParaRPr>
          </a:p>
          <a:p>
            <a:pPr indent="0" lvl="0" marL="0" rtl="0" algn="ctr">
              <a:spcBef>
                <a:spcPts val="1000"/>
              </a:spcBef>
              <a:spcAft>
                <a:spcPts val="0"/>
              </a:spcAft>
              <a:buNone/>
            </a:pPr>
            <a:r>
              <a:rPr lang="es-CL" sz="2200">
                <a:solidFill>
                  <a:schemeClr val="lt1"/>
                </a:solidFill>
                <a:latin typeface="Montserrat"/>
                <a:ea typeface="Montserrat"/>
                <a:cs typeface="Montserrat"/>
                <a:sym typeface="Montserrat"/>
              </a:rPr>
              <a:t>Equipo de Desarrollo</a:t>
            </a:r>
            <a:endParaRPr sz="2200">
              <a:solidFill>
                <a:schemeClr val="lt1"/>
              </a:solidFill>
              <a:latin typeface="Montserrat"/>
              <a:ea typeface="Montserrat"/>
              <a:cs typeface="Montserrat"/>
              <a:sym typeface="Montserrat"/>
            </a:endParaRPr>
          </a:p>
          <a:p>
            <a:pPr indent="0" lvl="0" marL="0" rtl="0" algn="ctr">
              <a:spcBef>
                <a:spcPts val="1000"/>
              </a:spcBef>
              <a:spcAft>
                <a:spcPts val="1000"/>
              </a:spcAft>
              <a:buNone/>
            </a:pPr>
            <a:r>
              <a:rPr lang="es-CL" sz="2200">
                <a:solidFill>
                  <a:schemeClr val="lt1"/>
                </a:solidFill>
                <a:latin typeface="Montserrat"/>
                <a:ea typeface="Montserrat"/>
                <a:cs typeface="Montserrat"/>
                <a:sym typeface="Montserrat"/>
              </a:rPr>
              <a:t>Product Owner</a:t>
            </a:r>
            <a:endParaRPr sz="2200">
              <a:solidFill>
                <a:schemeClr val="lt1"/>
              </a:solidFill>
              <a:latin typeface="Montserrat"/>
              <a:ea typeface="Montserrat"/>
              <a:cs typeface="Montserrat"/>
              <a:sym typeface="Montserrat"/>
            </a:endParaRPr>
          </a:p>
        </p:txBody>
      </p:sp>
      <p:pic>
        <p:nvPicPr>
          <p:cNvPr id="157" name="Google Shape;157;p6"/>
          <p:cNvPicPr preferRelativeResize="0"/>
          <p:nvPr/>
        </p:nvPicPr>
        <p:blipFill rotWithShape="1">
          <a:blip r:embed="rId3">
            <a:alphaModFix/>
          </a:blip>
          <a:srcRect b="2474" l="23716" r="22975" t="3060"/>
          <a:stretch/>
        </p:blipFill>
        <p:spPr>
          <a:xfrm>
            <a:off x="7472225" y="2635075"/>
            <a:ext cx="3930650" cy="3482225"/>
          </a:xfrm>
          <a:prstGeom prst="rect">
            <a:avLst/>
          </a:prstGeom>
          <a:noFill/>
          <a:ln>
            <a:noFill/>
          </a:ln>
        </p:spPr>
      </p:pic>
      <p:sp>
        <p:nvSpPr>
          <p:cNvPr id="158" name="Google Shape;158;p6"/>
          <p:cNvSpPr/>
          <p:nvPr/>
        </p:nvSpPr>
        <p:spPr>
          <a:xfrm>
            <a:off x="4363225" y="3729925"/>
            <a:ext cx="2796900" cy="23874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000">
                <a:solidFill>
                  <a:schemeClr val="lt1"/>
                </a:solidFill>
                <a:latin typeface="Montserrat"/>
                <a:ea typeface="Montserrat"/>
                <a:cs typeface="Montserrat"/>
                <a:sym typeface="Montserrat"/>
              </a:rPr>
              <a:t>6 sprints</a:t>
            </a:r>
            <a:endParaRPr sz="2000">
              <a:solidFill>
                <a:schemeClr val="lt1"/>
              </a:solidFill>
              <a:latin typeface="Montserrat"/>
              <a:ea typeface="Montserrat"/>
              <a:cs typeface="Montserrat"/>
              <a:sym typeface="Montserrat"/>
            </a:endParaRPr>
          </a:p>
          <a:p>
            <a:pPr indent="0" lvl="0" marL="0" rtl="0" algn="ctr">
              <a:spcBef>
                <a:spcPts val="1000"/>
              </a:spcBef>
              <a:spcAft>
                <a:spcPts val="0"/>
              </a:spcAft>
              <a:buNone/>
            </a:pPr>
            <a:r>
              <a:rPr lang="es-CL" sz="2000">
                <a:solidFill>
                  <a:schemeClr val="lt1"/>
                </a:solidFill>
                <a:latin typeface="Montserrat"/>
                <a:ea typeface="Montserrat"/>
                <a:cs typeface="Montserrat"/>
                <a:sym typeface="Montserrat"/>
              </a:rPr>
              <a:t>3 semanas por sprint</a:t>
            </a:r>
            <a:endParaRPr sz="2000">
              <a:solidFill>
                <a:schemeClr val="lt1"/>
              </a:solidFill>
              <a:latin typeface="Montserrat"/>
              <a:ea typeface="Montserrat"/>
              <a:cs typeface="Montserrat"/>
              <a:sym typeface="Montserrat"/>
            </a:endParaRPr>
          </a:p>
          <a:p>
            <a:pPr indent="0" lvl="0" marL="0" rtl="0" algn="ctr">
              <a:spcBef>
                <a:spcPts val="1000"/>
              </a:spcBef>
              <a:spcAft>
                <a:spcPts val="1000"/>
              </a:spcAft>
              <a:buNone/>
            </a:pPr>
            <a:r>
              <a:rPr lang="es-CL" sz="2000">
                <a:solidFill>
                  <a:schemeClr val="lt1"/>
                </a:solidFill>
                <a:latin typeface="Montserrat"/>
                <a:ea typeface="Montserrat"/>
                <a:cs typeface="Montserrat"/>
                <a:sym typeface="Montserrat"/>
              </a:rPr>
              <a:t>3 product backlogs</a:t>
            </a:r>
            <a:endParaRPr sz="20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